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45" r:id="rId4"/>
    <p:sldMasterId id="2147483746" r:id="rId5"/>
    <p:sldMasterId id="2147483747" r:id="rId6"/>
    <p:sldMasterId id="214748374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Lst>
  <p:sldSz cy="6858000" cx="12192000"/>
  <p:notesSz cx="6858000" cy="9144000"/>
  <p:embeddedFontLst>
    <p:embeddedFont>
      <p:font typeface="Roboto Medium"/>
      <p:regular r:id="rId35"/>
      <p:bold r:id="rId36"/>
      <p:italic r:id="rId37"/>
      <p:boldItalic r:id="rId38"/>
    </p:embeddedFont>
    <p:embeddedFont>
      <p:font typeface="Roboto"/>
      <p:regular r:id="rId39"/>
      <p:bold r:id="rId40"/>
      <p:italic r:id="rId41"/>
      <p:boldItalic r:id="rId42"/>
    </p:embeddedFont>
    <p:embeddedFont>
      <p:font typeface="Garamond"/>
      <p:regular r:id="rId43"/>
      <p:bold r:id="rId44"/>
      <p:italic r:id="rId45"/>
      <p:boldItalic r:id="rId46"/>
    </p:embeddedFont>
    <p:embeddedFont>
      <p:font typeface="Nunito"/>
      <p:regular r:id="rId47"/>
      <p:bold r:id="rId48"/>
      <p:italic r:id="rId49"/>
      <p:boldItalic r:id="rId50"/>
    </p:embeddedFont>
    <p:embeddedFont>
      <p:font typeface="Montserrat"/>
      <p:regular r:id="rId51"/>
      <p:bold r:id="rId52"/>
      <p:italic r:id="rId53"/>
      <p:boldItalic r:id="rId54"/>
    </p:embeddedFont>
    <p:embeddedFont>
      <p:font typeface="Montserrat Medium"/>
      <p:regular r:id="rId55"/>
      <p:bold r:id="rId56"/>
      <p:italic r:id="rId57"/>
      <p:boldItalic r:id="rId58"/>
    </p:embeddedFont>
    <p:embeddedFont>
      <p:font typeface="Roboto Mono"/>
      <p:regular r:id="rId59"/>
      <p:bold r:id="rId60"/>
      <p:italic r:id="rId61"/>
      <p:boldItalic r:id="rId62"/>
    </p:embeddedFont>
    <p:embeddedFont>
      <p:font typeface="Gill Sans"/>
      <p:regular r:id="rId63"/>
      <p:bold r:id="rId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1C3B77-EC32-4FCA-8CFA-3B177B1EE833}">
  <a:tblStyle styleId="{231C3B77-EC32-4FCA-8CFA-3B177B1EE83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Garamond-bold.fntdata"/><Relationship Id="rId43" Type="http://schemas.openxmlformats.org/officeDocument/2006/relationships/font" Target="fonts/Garamond-regular.fntdata"/><Relationship Id="rId46" Type="http://schemas.openxmlformats.org/officeDocument/2006/relationships/font" Target="fonts/Garamond-boldItalic.fntdata"/><Relationship Id="rId45" Type="http://schemas.openxmlformats.org/officeDocument/2006/relationships/font" Target="fonts/Garamon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font" Target="fonts/RobotoMedium-regular.fntdata"/><Relationship Id="rId34" Type="http://schemas.openxmlformats.org/officeDocument/2006/relationships/slide" Target="slides/slide26.xml"/><Relationship Id="rId37" Type="http://schemas.openxmlformats.org/officeDocument/2006/relationships/font" Target="fonts/RobotoMedium-italic.fntdata"/><Relationship Id="rId36" Type="http://schemas.openxmlformats.org/officeDocument/2006/relationships/font" Target="fonts/RobotoMedium-bold.fntdata"/><Relationship Id="rId39" Type="http://schemas.openxmlformats.org/officeDocument/2006/relationships/font" Target="fonts/Roboto-regular.fntdata"/><Relationship Id="rId38" Type="http://schemas.openxmlformats.org/officeDocument/2006/relationships/font" Target="fonts/RobotoMedium-boldItalic.fntdata"/><Relationship Id="rId62" Type="http://schemas.openxmlformats.org/officeDocument/2006/relationships/font" Target="fonts/RobotoMono-boldItalic.fntdata"/><Relationship Id="rId61" Type="http://schemas.openxmlformats.org/officeDocument/2006/relationships/font" Target="fonts/RobotoMono-italic.fntdata"/><Relationship Id="rId20" Type="http://schemas.openxmlformats.org/officeDocument/2006/relationships/slide" Target="slides/slide12.xml"/><Relationship Id="rId64" Type="http://schemas.openxmlformats.org/officeDocument/2006/relationships/font" Target="fonts/GillSans-bold.fntdata"/><Relationship Id="rId63" Type="http://schemas.openxmlformats.org/officeDocument/2006/relationships/font" Target="fonts/GillSans-regular.fntdata"/><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60" Type="http://schemas.openxmlformats.org/officeDocument/2006/relationships/font" Target="fonts/RobotoMono-bold.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Montserrat-regular.fntdata"/><Relationship Id="rId50" Type="http://schemas.openxmlformats.org/officeDocument/2006/relationships/font" Target="fonts/Nunito-boldItalic.fntdata"/><Relationship Id="rId53" Type="http://schemas.openxmlformats.org/officeDocument/2006/relationships/font" Target="fonts/Montserrat-italic.fntdata"/><Relationship Id="rId52" Type="http://schemas.openxmlformats.org/officeDocument/2006/relationships/font" Target="fonts/Montserrat-bold.fntdata"/><Relationship Id="rId11" Type="http://schemas.openxmlformats.org/officeDocument/2006/relationships/slide" Target="slides/slide3.xml"/><Relationship Id="rId55" Type="http://schemas.openxmlformats.org/officeDocument/2006/relationships/font" Target="fonts/MontserratMedium-regular.fntdata"/><Relationship Id="rId10" Type="http://schemas.openxmlformats.org/officeDocument/2006/relationships/slide" Target="slides/slide2.xml"/><Relationship Id="rId54" Type="http://schemas.openxmlformats.org/officeDocument/2006/relationships/font" Target="fonts/Montserrat-boldItalic.fntdata"/><Relationship Id="rId13" Type="http://schemas.openxmlformats.org/officeDocument/2006/relationships/slide" Target="slides/slide5.xml"/><Relationship Id="rId57" Type="http://schemas.openxmlformats.org/officeDocument/2006/relationships/font" Target="fonts/MontserratMedium-italic.fntdata"/><Relationship Id="rId12" Type="http://schemas.openxmlformats.org/officeDocument/2006/relationships/slide" Target="slides/slide4.xml"/><Relationship Id="rId56" Type="http://schemas.openxmlformats.org/officeDocument/2006/relationships/font" Target="fonts/MontserratMedium-bold.fntdata"/><Relationship Id="rId15" Type="http://schemas.openxmlformats.org/officeDocument/2006/relationships/slide" Target="slides/slide7.xml"/><Relationship Id="rId59" Type="http://schemas.openxmlformats.org/officeDocument/2006/relationships/font" Target="fonts/RobotoMono-regular.fntdata"/><Relationship Id="rId14" Type="http://schemas.openxmlformats.org/officeDocument/2006/relationships/slide" Target="slides/slide6.xml"/><Relationship Id="rId58" Type="http://schemas.openxmlformats.org/officeDocument/2006/relationships/font" Target="fonts/MontserratMedium-boldItalic.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200">
                <a:latin typeface="Arial"/>
                <a:ea typeface="Arial"/>
                <a:cs typeface="Arial"/>
                <a:sym typeface="Arial"/>
              </a:rPr>
              <a:t>[JP] DRPP Roadmap </a:t>
            </a:r>
            <a:endParaRPr/>
          </a:p>
          <a:p>
            <a:pPr indent="0" lvl="0" marL="0" rtl="0" algn="l">
              <a:lnSpc>
                <a:spcPct val="115000"/>
              </a:lnSpc>
              <a:spcBef>
                <a:spcPts val="800"/>
              </a:spcBef>
              <a:spcAft>
                <a:spcPts val="0"/>
              </a:spcAft>
              <a:buNone/>
            </a:pPr>
            <a:r>
              <a:rPr lang="en" sz="1200">
                <a:latin typeface="Arial"/>
                <a:ea typeface="Arial"/>
                <a:cs typeface="Arial"/>
                <a:sym typeface="Arial"/>
              </a:rPr>
              <a:t>While sequential execution of the Build and Soft launch phases allow for testing and refinement of functional, operational and regulatory models without overwhelming the program resources. Proceeding with appropriate care means that we can build cumulative confidence and trust in the solution while also iterating on the service offering to make sure that it is meeting market need and regulatory expectations.</a:t>
            </a:r>
            <a:endParaRPr/>
          </a:p>
          <a:p>
            <a:pPr indent="0" lvl="0" marL="0" rtl="0" algn="l">
              <a:lnSpc>
                <a:spcPct val="115000"/>
              </a:lnSpc>
              <a:spcBef>
                <a:spcPts val="800"/>
              </a:spcBef>
              <a:spcAft>
                <a:spcPts val="0"/>
              </a:spcAft>
              <a:buNone/>
            </a:pPr>
            <a:r>
              <a:rPr lang="en" sz="1200">
                <a:latin typeface="Arial"/>
                <a:ea typeface="Arial"/>
                <a:cs typeface="Arial"/>
                <a:sym typeface="Arial"/>
              </a:rPr>
              <a:t>It is also true that if successful, the enthusiasm to participate might be such that the only limiting factor will be the jurisdictional approval from each member state. </a:t>
            </a:r>
            <a:endParaRPr/>
          </a:p>
          <a:p>
            <a:pPr indent="0" lvl="0" marL="0" rtl="0" algn="l">
              <a:spcBef>
                <a:spcPts val="800"/>
              </a:spcBef>
              <a:spcAft>
                <a:spcPts val="0"/>
              </a:spcAft>
              <a:buClr>
                <a:schemeClr val="dk1"/>
              </a:buClr>
              <a:buSzPts val="1200"/>
              <a:buFont typeface="Calibri"/>
              <a:buNone/>
            </a:pPr>
            <a:r>
              <a:t/>
            </a:r>
            <a:endParaRPr/>
          </a:p>
        </p:txBody>
      </p:sp>
      <p:sp>
        <p:nvSpPr>
          <p:cNvPr id="1240" name="Google Shape;1240;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9" name="Google Shape;1269;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70" name="Google Shape;1270;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0" name="Google Shape;128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281" name="Google Shape;1281;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05" name="Google Shape;1305;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200"/>
              <a:buFont typeface="Arial"/>
              <a:buNone/>
            </a:pPr>
            <a:r>
              <a:rPr lang="en" sz="1200">
                <a:latin typeface="Arial"/>
                <a:ea typeface="Arial"/>
                <a:cs typeface="Arial"/>
                <a:sym typeface="Arial"/>
              </a:rPr>
              <a:t>[WDC]</a:t>
            </a:r>
            <a:endParaRPr/>
          </a:p>
          <a:p>
            <a:pPr indent="0" lvl="0" marL="0" rtl="0" algn="l">
              <a:lnSpc>
                <a:spcPct val="115000"/>
              </a:lnSpc>
              <a:spcBef>
                <a:spcPts val="800"/>
              </a:spcBef>
              <a:spcAft>
                <a:spcPts val="0"/>
              </a:spcAft>
              <a:buClr>
                <a:schemeClr val="dk1"/>
              </a:buClr>
              <a:buSzPts val="1200"/>
              <a:buFont typeface="Arial"/>
              <a:buNone/>
            </a:pPr>
            <a:r>
              <a:rPr lang="en" sz="1200">
                <a:latin typeface="Arial"/>
                <a:ea typeface="Arial"/>
                <a:cs typeface="Arial"/>
                <a:sym typeface="Arial"/>
              </a:rPr>
              <a:t>An Airtel Zambia’s Customer will send X ZMW and a National Bank of Malawi’s Customer with receive Y MWK. </a:t>
            </a:r>
            <a:endParaRPr/>
          </a:p>
          <a:p>
            <a:pPr indent="0" lvl="0" marL="0" rtl="0" algn="l">
              <a:lnSpc>
                <a:spcPct val="100000"/>
              </a:lnSpc>
              <a:spcBef>
                <a:spcPts val="800"/>
              </a:spcBef>
              <a:spcAft>
                <a:spcPts val="0"/>
              </a:spcAft>
              <a:buNone/>
            </a:pPr>
            <a:r>
              <a:t/>
            </a:r>
            <a:endParaRPr/>
          </a:p>
          <a:p>
            <a:pPr indent="0" lvl="0" marL="0" rtl="0" algn="l">
              <a:lnSpc>
                <a:spcPct val="100000"/>
              </a:lnSpc>
              <a:spcBef>
                <a:spcPts val="0"/>
              </a:spcBef>
              <a:spcAft>
                <a:spcPts val="0"/>
              </a:spcAft>
              <a:buNone/>
            </a:pPr>
            <a:r>
              <a:rPr lang="en"/>
              <a:t>First, we will show the discovery of the Payee at the NBM, the agreement of forex rates and the acquisition of liquidity cover.  </a:t>
            </a:r>
            <a:endParaRPr/>
          </a:p>
          <a:p>
            <a:pPr indent="0" lvl="0" marL="0" rtl="0" algn="l">
              <a:lnSpc>
                <a:spcPct val="100000"/>
              </a:lnSpc>
              <a:spcBef>
                <a:spcPts val="0"/>
              </a:spcBef>
              <a:spcAft>
                <a:spcPts val="0"/>
              </a:spcAft>
              <a:buNone/>
            </a:pPr>
            <a:r>
              <a:rPr lang="en"/>
              <a:t>Next the Payer will consent to the terms of the transaction and the transfer will be executed. </a:t>
            </a:r>
            <a:endParaRPr/>
          </a:p>
          <a:p>
            <a:pPr indent="0" lvl="0" marL="0" rtl="0" algn="l">
              <a:lnSpc>
                <a:spcPct val="100000"/>
              </a:lnSpc>
              <a:spcBef>
                <a:spcPts val="0"/>
              </a:spcBef>
              <a:spcAft>
                <a:spcPts val="0"/>
              </a:spcAft>
              <a:buNone/>
            </a:pPr>
            <a:r>
              <a:rPr lang="en"/>
              <a:t>Finally, the Payer and Payee will be notified of the completed transfer.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Calibri"/>
              <a:buNone/>
            </a:pPr>
            <a:r>
              <a:t/>
            </a:r>
            <a:endParaRPr/>
          </a:p>
        </p:txBody>
      </p:sp>
      <p:sp>
        <p:nvSpPr>
          <p:cNvPr id="1315" name="Google Shape;1315;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82" name="Google Shape;1382;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6" name="Google Shape;1396;p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397" name="Google Shape;1397;p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p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27" name="Google Shape;1427;p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45" name="Google Shape;1445;p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0" name="Google Shape;1460;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461" name="Google Shape;1461;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1200">
                <a:latin typeface="Arial"/>
                <a:ea typeface="Arial"/>
                <a:cs typeface="Arial"/>
                <a:sym typeface="Arial"/>
              </a:rPr>
              <a:t>[JP] Key Partners</a:t>
            </a:r>
            <a:endParaRPr/>
          </a:p>
          <a:p>
            <a:pPr indent="0" lvl="0" marL="0" rtl="0" algn="l">
              <a:lnSpc>
                <a:spcPct val="115000"/>
              </a:lnSpc>
              <a:spcBef>
                <a:spcPts val="800"/>
              </a:spcBef>
              <a:spcAft>
                <a:spcPts val="0"/>
              </a:spcAft>
              <a:buNone/>
            </a:pPr>
            <a:r>
              <a:rPr lang="en" sz="1200">
                <a:latin typeface="Arial"/>
                <a:ea typeface="Arial"/>
                <a:cs typeface="Arial"/>
                <a:sym typeface="Arial"/>
              </a:rPr>
              <a:t>The CBC would like to acknowledge the particular sponsors and partners in delivering the DRPP</a:t>
            </a:r>
            <a:endParaRPr/>
          </a:p>
          <a:p>
            <a:pPr indent="0" lvl="0" marL="0" rtl="0" algn="l">
              <a:lnSpc>
                <a:spcPct val="100000"/>
              </a:lnSpc>
              <a:spcBef>
                <a:spcPts val="800"/>
              </a:spcBef>
              <a:spcAft>
                <a:spcPts val="0"/>
              </a:spcAft>
              <a:buClr>
                <a:schemeClr val="dk1"/>
              </a:buClr>
              <a:buSzPts val="1400"/>
              <a:buFont typeface="Calibri"/>
              <a:buNone/>
            </a:pPr>
            <a:r>
              <a:t/>
            </a:r>
            <a:endParaRPr/>
          </a:p>
        </p:txBody>
      </p:sp>
      <p:sp>
        <p:nvSpPr>
          <p:cNvPr id="982" name="Google Shape;98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95250" lvl="0" marL="171450" rtl="0" algn="l">
              <a:spcBef>
                <a:spcPts val="0"/>
              </a:spcBef>
              <a:spcAft>
                <a:spcPts val="0"/>
              </a:spcAft>
              <a:buClr>
                <a:schemeClr val="dk1"/>
              </a:buClr>
              <a:buSzPts val="1200"/>
              <a:buFont typeface="Calibri"/>
              <a:buNone/>
            </a:pPr>
            <a:r>
              <a:t/>
            </a:r>
            <a:endParaRPr/>
          </a:p>
        </p:txBody>
      </p:sp>
      <p:sp>
        <p:nvSpPr>
          <p:cNvPr id="1479" name="Google Shape;147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4" name="Google Shape;15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2" name="Google Shape;15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5" name="Google Shape;15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Before we dive into the demonstration, let’s first outline the mapping between ISO 20022 messages and FSPIOP resources.</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In this diagram I have mojaloop in the center, and Payer DFSP on the left, the Payee DFSP on the right, and the foreign exchange provider at the bottom. </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In this description I will cover the three phases of a mojaloop transfer, namely the discovery phase, the agreement phase and the transfer phase. Additionally I will show the four steps  in a DRPP instant payment cross currency transaction.</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The COMESA instant payment process begins with a </a:t>
            </a:r>
            <a:r>
              <a:rPr lang="en">
                <a:solidFill>
                  <a:srgbClr val="188038"/>
                </a:solidFill>
                <a:latin typeface="Roboto Mono"/>
                <a:ea typeface="Roboto Mono"/>
                <a:cs typeface="Roboto Mono"/>
                <a:sym typeface="Roboto Mono"/>
              </a:rPr>
              <a:t>GET /parties</a:t>
            </a:r>
            <a:r>
              <a:rPr lang="en">
                <a:solidFill>
                  <a:schemeClr val="dk1"/>
                </a:solidFill>
              </a:rPr>
              <a:t> request sent by the Payer DFSP. This request doesn’t contain a payload, so no ISO 20022 message equivalent is required.</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Upon receiving this request, the Payee DFSP responds with an ISO 20022 </a:t>
            </a:r>
            <a:r>
              <a:rPr b="1" lang="en">
                <a:solidFill>
                  <a:schemeClr val="dk1"/>
                </a:solidFill>
              </a:rPr>
              <a:t>Account Identification Verification Report</a:t>
            </a:r>
            <a:r>
              <a:rPr lang="en">
                <a:solidFill>
                  <a:schemeClr val="dk1"/>
                </a:solidFill>
              </a:rPr>
              <a:t>, which is received by the Payer DFSP.</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Next, the Payer DFSP sends a </a:t>
            </a:r>
            <a:r>
              <a:rPr b="1" lang="en">
                <a:solidFill>
                  <a:schemeClr val="dk1"/>
                </a:solidFill>
              </a:rPr>
              <a:t>Financial Institution Credit Transfer Quote Request</a:t>
            </a:r>
            <a:r>
              <a:rPr lang="en">
                <a:solidFill>
                  <a:schemeClr val="dk1"/>
                </a:solidFill>
              </a:rPr>
              <a:t>, introducing a new ISO 20022 message type. The FXP responds with a </a:t>
            </a:r>
            <a:r>
              <a:rPr b="1" lang="en">
                <a:solidFill>
                  <a:schemeClr val="dk1"/>
                </a:solidFill>
              </a:rPr>
              <a:t>Financial Institution Credit Transfer Quote Response</a:t>
            </a:r>
            <a:r>
              <a:rPr lang="en">
                <a:solidFill>
                  <a:schemeClr val="dk1"/>
                </a:solidFill>
              </a:rPr>
              <a:t>, also a new ISO 20022 message.</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Following this, the Payer DFSP sends a </a:t>
            </a:r>
            <a:r>
              <a:rPr b="1" lang="en">
                <a:solidFill>
                  <a:schemeClr val="dk1"/>
                </a:solidFill>
              </a:rPr>
              <a:t>FI-to-FI Customer Credit Quote Request</a:t>
            </a:r>
            <a:r>
              <a:rPr lang="en">
                <a:solidFill>
                  <a:schemeClr val="dk1"/>
                </a:solidFill>
              </a:rPr>
              <a:t>, yet another new ISO 20022 message. The Payee DFSP receives this request and replies with a </a:t>
            </a:r>
            <a:r>
              <a:rPr b="1" lang="en">
                <a:solidFill>
                  <a:schemeClr val="dk1"/>
                </a:solidFill>
              </a:rPr>
              <a:t>FI-to-FI Customer Credit Quote Response</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The Payer DFSP then initiates a </a:t>
            </a:r>
            <a:r>
              <a:rPr b="1" lang="en">
                <a:solidFill>
                  <a:schemeClr val="dk1"/>
                </a:solidFill>
              </a:rPr>
              <a:t>FI-to-FI Customer Credit Transfer</a:t>
            </a:r>
            <a:r>
              <a:rPr lang="en">
                <a:solidFill>
                  <a:schemeClr val="dk1"/>
                </a:solidFill>
              </a:rPr>
              <a:t>, which represents an updated version of an existing ISO 20022 message. The Payee DFSP responds with an </a:t>
            </a:r>
            <a:r>
              <a:rPr b="1" lang="en">
                <a:solidFill>
                  <a:schemeClr val="dk1"/>
                </a:solidFill>
              </a:rPr>
              <a:t>FI-to-FI Payment Status Report</a:t>
            </a:r>
            <a:r>
              <a:rPr lang="en">
                <a:solidFill>
                  <a:schemeClr val="dk1"/>
                </a:solidFill>
              </a:rPr>
              <a:t>, also a revised version of an existing ISO 20022 message.</a:t>
            </a:r>
            <a:endParaRPr>
              <a:solidFill>
                <a:schemeClr val="dk1"/>
              </a:solidFill>
            </a:endParaRPr>
          </a:p>
          <a:p>
            <a:pPr indent="0" lvl="0" marL="0" rtl="0" algn="l">
              <a:lnSpc>
                <a:spcPct val="115000"/>
              </a:lnSpc>
              <a:spcBef>
                <a:spcPts val="1200"/>
              </a:spcBef>
              <a:spcAft>
                <a:spcPts val="0"/>
              </a:spcAft>
              <a:buClr>
                <a:schemeClr val="dk1"/>
              </a:buClr>
              <a:buSzPts val="1200"/>
              <a:buFont typeface="Calibri"/>
              <a:buNone/>
            </a:pPr>
            <a:r>
              <a:rPr lang="en">
                <a:solidFill>
                  <a:schemeClr val="dk1"/>
                </a:solidFill>
              </a:rPr>
              <a:t>Finally, the FXP and the Payee DFSP are notified of the completed transfer via a final </a:t>
            </a:r>
            <a:r>
              <a:rPr b="1" lang="en">
                <a:solidFill>
                  <a:schemeClr val="dk1"/>
                </a:solidFill>
              </a:rPr>
              <a:t>FI-to-FI Payment Status Report</a:t>
            </a:r>
            <a:r>
              <a:rPr lang="en">
                <a:solidFill>
                  <a:schemeClr val="dk1"/>
                </a:solidFill>
              </a:rPr>
              <a:t> message.</a:t>
            </a:r>
            <a:endParaRPr>
              <a:solidFill>
                <a:schemeClr val="dk1"/>
              </a:solidFill>
            </a:endParaRPr>
          </a:p>
          <a:p>
            <a:pPr indent="0" lvl="0" marL="0" rtl="0" algn="l">
              <a:spcBef>
                <a:spcPts val="1200"/>
              </a:spcBef>
              <a:spcAft>
                <a:spcPts val="0"/>
              </a:spcAft>
              <a:buClr>
                <a:schemeClr val="dk1"/>
              </a:buClr>
              <a:buSzPts val="1200"/>
              <a:buFont typeface="Calibri"/>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200"/>
              <a:buFont typeface="Calibri"/>
              <a:buNone/>
            </a:pPr>
            <a:r>
              <a:t/>
            </a:r>
            <a:endParaRPr>
              <a:solidFill>
                <a:schemeClr val="dk1"/>
              </a:solidFill>
            </a:endParaRPr>
          </a:p>
          <a:p>
            <a:pPr indent="0" lvl="0" marL="0" rtl="0" algn="l">
              <a:spcBef>
                <a:spcPts val="0"/>
              </a:spcBef>
              <a:spcAft>
                <a:spcPts val="0"/>
              </a:spcAft>
              <a:buClr>
                <a:schemeClr val="dk1"/>
              </a:buClr>
              <a:buSzPts val="1000"/>
              <a:buFont typeface="Calibri"/>
              <a:buNone/>
            </a:pPr>
            <a:r>
              <a:t/>
            </a:r>
            <a:endParaRPr i="1" sz="10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5" name="Google Shape;156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2" name="Google Shape;159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200"/>
              <a:buFont typeface="Calibri"/>
              <a:buNone/>
            </a:pPr>
            <a:r>
              <a:rPr lang="en"/>
              <a:t>Thanks, Vijaya. </a:t>
            </a:r>
            <a:endParaRPr/>
          </a:p>
          <a:p>
            <a:pPr indent="0" lvl="0" marL="0" rtl="0" algn="l">
              <a:lnSpc>
                <a:spcPct val="115000"/>
              </a:lnSpc>
              <a:spcBef>
                <a:spcPts val="1200"/>
              </a:spcBef>
              <a:spcAft>
                <a:spcPts val="0"/>
              </a:spcAft>
              <a:buClr>
                <a:schemeClr val="dk1"/>
              </a:buClr>
              <a:buSzPts val="1200"/>
              <a:buFont typeface="Calibri"/>
              <a:buNone/>
            </a:pPr>
            <a:r>
              <a:rPr lang="en"/>
              <a:t>Let’s conclude this demonstration by summarizing our progress on the project. So, what have we achieved? </a:t>
            </a:r>
            <a:endParaRPr/>
          </a:p>
          <a:p>
            <a:pPr indent="0" lvl="0" marL="0" rtl="0" algn="l">
              <a:lnSpc>
                <a:spcPct val="115000"/>
              </a:lnSpc>
              <a:spcBef>
                <a:spcPts val="1200"/>
              </a:spcBef>
              <a:spcAft>
                <a:spcPts val="0"/>
              </a:spcAft>
              <a:buClr>
                <a:schemeClr val="dk1"/>
              </a:buClr>
              <a:buSzPts val="1100"/>
              <a:buFont typeface="Arial"/>
              <a:buNone/>
            </a:pPr>
            <a:r>
              <a:rPr lang="en"/>
              <a:t>We’ve successfully configured and deployed repeatable, standardized solutions.</a:t>
            </a:r>
            <a:endParaRPr/>
          </a:p>
          <a:p>
            <a:pPr indent="0" lvl="0" marL="0" rtl="0" algn="l">
              <a:lnSpc>
                <a:spcPct val="115000"/>
              </a:lnSpc>
              <a:spcBef>
                <a:spcPts val="1200"/>
              </a:spcBef>
              <a:spcAft>
                <a:spcPts val="0"/>
              </a:spcAft>
              <a:buClr>
                <a:schemeClr val="dk1"/>
              </a:buClr>
              <a:buSzPts val="1100"/>
              <a:buFont typeface="Arial"/>
              <a:buNone/>
            </a:pPr>
            <a:r>
              <a:rPr lang="en"/>
              <a:t>This includes establishing a regional multi-currency hub and jurisdictional hubs that operate in single currencies. Additionally, we’ve integrated multi-scheme functionality, which supports end-to-end non-repudiation. We’ve implemented new currency conversion capabilities, enabling foreign exchange providers to offer cross-currency liquidity. Furthermore, we’ve completed DFS provider integrations, including an integration in Zambia for Airtel.</a:t>
            </a:r>
            <a:endParaRPr/>
          </a:p>
          <a:p>
            <a:pPr indent="0" lvl="0" marL="0" rtl="0" algn="l">
              <a:lnSpc>
                <a:spcPct val="115000"/>
              </a:lnSpc>
              <a:spcBef>
                <a:spcPts val="1200"/>
              </a:spcBef>
              <a:spcAft>
                <a:spcPts val="0"/>
              </a:spcAft>
              <a:buClr>
                <a:schemeClr val="dk1"/>
              </a:buClr>
              <a:buSzPts val="1100"/>
              <a:buFont typeface="Arial"/>
              <a:buNone/>
            </a:pPr>
            <a:r>
              <a:rPr lang="en"/>
              <a:t>On the right side of this slide is our functional checklist. I’ve marked all the elements that have been completed and showcased in this demonstration.  The end-to-end cross-currency transactions work is complete with some remaining work on the visualization components. The core inter-scheme end-to-end functionality is now complete.</a:t>
            </a:r>
            <a:endParaRPr/>
          </a:p>
          <a:p>
            <a:pPr indent="0" lvl="0" marL="0" rtl="0" algn="l">
              <a:spcBef>
                <a:spcPts val="1200"/>
              </a:spcBef>
              <a:spcAft>
                <a:spcPts val="0"/>
              </a:spcAft>
              <a:buClr>
                <a:schemeClr val="dk1"/>
              </a:buClr>
              <a:buSzPts val="1200"/>
              <a:buFont typeface="Calibri"/>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0" name="Google Shape;1620;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rgbClr val="000000"/>
                </a:solidFill>
                <a:latin typeface="Arial"/>
                <a:ea typeface="Arial"/>
                <a:cs typeface="Arial"/>
                <a:sym typeface="Arial"/>
              </a:rPr>
              <a:t>An IIPS will be deployed domestically to process cross-border payments. DFSPs that wish to connect to the regional hub will do so via this IIPS, which acts as an emulated/buffer scheme of the regional hub and can be considered as an administrative boundary of the regional hub (DRPP)</a:t>
            </a:r>
            <a:endParaRPr sz="1200">
              <a:solidFill>
                <a:srgbClr val="000000"/>
              </a:solidFill>
              <a:latin typeface="Arial"/>
              <a:ea typeface="Arial"/>
              <a:cs typeface="Arial"/>
              <a:sym typeface="Arial"/>
            </a:endParaRPr>
          </a:p>
          <a:p>
            <a:pPr indent="0" lvl="0" marL="0" rtl="0" algn="l">
              <a:spcBef>
                <a:spcPts val="0"/>
              </a:spcBef>
              <a:spcAft>
                <a:spcPts val="0"/>
              </a:spcAft>
              <a:buNone/>
            </a:pPr>
            <a:r>
              <a:rPr i="1" lang="en" sz="1200">
                <a:solidFill>
                  <a:srgbClr val="000000"/>
                </a:solidFill>
                <a:latin typeface="Arial"/>
                <a:ea typeface="Arial"/>
                <a:cs typeface="Arial"/>
                <a:sym typeface="Arial"/>
              </a:rPr>
              <a:t>Note: Domestic transfers can be processed via the IIPS.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Calibri"/>
              <a:buNone/>
            </a:pPr>
            <a:r>
              <a:t/>
            </a:r>
            <a:endParaRPr/>
          </a:p>
        </p:txBody>
      </p:sp>
      <p:sp>
        <p:nvSpPr>
          <p:cNvPr id="1621" name="Google Shape;1621;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07" name="Google Shape;10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59" name="Google Shape;105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1093" name="Google Shape;109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[JP] </a:t>
            </a:r>
            <a:r>
              <a:rPr lang="en" sz="1200">
                <a:latin typeface="Arial"/>
                <a:ea typeface="Arial"/>
                <a:cs typeface="Arial"/>
                <a:sym typeface="Arial"/>
              </a:rPr>
              <a:t>Program Vision / Mission Objectives [JP]</a:t>
            </a:r>
            <a:endParaRPr/>
          </a:p>
          <a:p>
            <a:pPr indent="0" lvl="0" marL="0" rtl="0" algn="l">
              <a:lnSpc>
                <a:spcPct val="115000"/>
              </a:lnSpc>
              <a:spcBef>
                <a:spcPts val="0"/>
              </a:spcBef>
              <a:spcAft>
                <a:spcPts val="0"/>
              </a:spcAft>
              <a:buNone/>
            </a:pPr>
            <a:r>
              <a:rPr lang="en" sz="1200">
                <a:latin typeface="Arial"/>
                <a:ea typeface="Arial"/>
                <a:cs typeface="Arial"/>
                <a:sym typeface="Arial"/>
              </a:rPr>
              <a:t>The DRPP aims to improve interregional trade and financial inclusion by the formation of regional payments rails that provides for real-time clearance of payments, central bank based settlement and cross-currency services by commercial players (aka Forex Service Providers, FPSs) which will have the benefit of scaled access to all participating jurisdictions as the they authorised to, meaning that corridors which would previously have been prohibitively costly to enter can now be services without the infrastructure costs associated with establishing a new market.  </a:t>
            </a:r>
            <a:endParaRPr/>
          </a:p>
          <a:p>
            <a:pPr indent="0" lvl="0" marL="0" rtl="0" algn="l">
              <a:spcBef>
                <a:spcPts val="800"/>
              </a:spcBef>
              <a:spcAft>
                <a:spcPts val="0"/>
              </a:spcAft>
              <a:buNone/>
            </a:pPr>
            <a:r>
              <a:t/>
            </a:r>
            <a:endParaRPr/>
          </a:p>
          <a:p>
            <a:pPr indent="0" lvl="0" marL="0" rtl="0" algn="l">
              <a:lnSpc>
                <a:spcPct val="100000"/>
              </a:lnSpc>
              <a:spcBef>
                <a:spcPts val="0"/>
              </a:spcBef>
              <a:spcAft>
                <a:spcPts val="0"/>
              </a:spcAft>
              <a:buClr>
                <a:schemeClr val="dk1"/>
              </a:buClr>
              <a:buSzPts val="1400"/>
              <a:buFont typeface="Calibri"/>
              <a:buNone/>
            </a:pPr>
            <a:r>
              <a:t/>
            </a:r>
            <a:endParaRPr/>
          </a:p>
        </p:txBody>
      </p:sp>
      <p:sp>
        <p:nvSpPr>
          <p:cNvPr id="1108" name="Google Shape;110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4" name="Google Shape;1124;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
              <a:t>Value accruing to the Financial Institution by being able to offer their end users these services</a:t>
            </a:r>
            <a:endParaRPr/>
          </a:p>
        </p:txBody>
      </p:sp>
      <p:sp>
        <p:nvSpPr>
          <p:cNvPr id="1125" name="Google Shape;1125;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6" name="Google Shape;1136;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37" name="Google Shape;1137;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3" name="Google Shape;1213;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 sz="1200">
                <a:latin typeface="Arial"/>
                <a:ea typeface="Arial"/>
                <a:cs typeface="Arial"/>
                <a:sym typeface="Arial"/>
              </a:rPr>
              <a:t>[JP] Implementation/Realisation Approach</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lnSpc>
                <a:spcPct val="115000"/>
              </a:lnSpc>
              <a:spcBef>
                <a:spcPts val="0"/>
              </a:spcBef>
              <a:spcAft>
                <a:spcPts val="0"/>
              </a:spcAft>
              <a:buNone/>
            </a:pPr>
            <a:r>
              <a:rPr lang="en" sz="1200">
                <a:latin typeface="Arial"/>
                <a:ea typeface="Arial"/>
                <a:cs typeface="Arial"/>
                <a:sym typeface="Arial"/>
              </a:rPr>
              <a:t>For this scale of regional initiative, the alignment of stakeholders and complexity in the regulatory and technical space need to be well managed. This calls for a parallel works streams executing in and iterative and incremental approach being taken to minimise program risks and efficient use of resources, </a:t>
            </a:r>
            <a:endParaRPr/>
          </a:p>
          <a:p>
            <a:pPr indent="0" lvl="0" marL="0" rtl="0" algn="l">
              <a:lnSpc>
                <a:spcPct val="115000"/>
              </a:lnSpc>
              <a:spcBef>
                <a:spcPts val="800"/>
              </a:spcBef>
              <a:spcAft>
                <a:spcPts val="0"/>
              </a:spcAft>
              <a:buNone/>
            </a:pPr>
            <a:r>
              <a:rPr lang="en" sz="1200">
                <a:latin typeface="Arial"/>
                <a:ea typeface="Arial"/>
                <a:cs typeface="Arial"/>
                <a:sym typeface="Arial"/>
              </a:rPr>
              <a:t>Therefore, there are stakeholder outreach missions with jurisdictional regulators and central banks, Participant engagement programs through Working Groups on A, B, C and the Technical Build and rollout to the initial “early adopter” co-hort.</a:t>
            </a:r>
            <a:endParaRPr/>
          </a:p>
          <a:p>
            <a:pPr indent="0" lvl="0" marL="0" marR="0" rtl="0" algn="l">
              <a:lnSpc>
                <a:spcPct val="100000"/>
              </a:lnSpc>
              <a:spcBef>
                <a:spcPts val="800"/>
              </a:spcBef>
              <a:spcAft>
                <a:spcPts val="0"/>
              </a:spcAft>
              <a:buClr>
                <a:schemeClr val="dk1"/>
              </a:buClr>
              <a:buSzPts val="1200"/>
              <a:buFont typeface="Calibri"/>
              <a:buNone/>
            </a:pPr>
            <a:r>
              <a:t/>
            </a:r>
            <a:endParaRPr sz="1200">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200"/>
              <a:buFont typeface="Calibri"/>
              <a:buNone/>
            </a:pPr>
            <a:r>
              <a:t/>
            </a:r>
            <a:endParaRPr/>
          </a:p>
        </p:txBody>
      </p:sp>
      <p:sp>
        <p:nvSpPr>
          <p:cNvPr id="1214" name="Google Shape;1214;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7.jp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2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53.png"/><Relationship Id="rId6" Type="http://schemas.openxmlformats.org/officeDocument/2006/relationships/image" Target="../media/image2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19" name="Google Shape;19;p2"/>
          <p:cNvPicPr preferRelativeResize="0"/>
          <p:nvPr/>
        </p:nvPicPr>
        <p:blipFill rotWithShape="1">
          <a:blip r:embed="rId2">
            <a:alphaModFix/>
          </a:blip>
          <a:srcRect b="0" l="0" r="0" t="0"/>
          <a:stretch/>
        </p:blipFill>
        <p:spPr>
          <a:xfrm>
            <a:off x="0" y="0"/>
            <a:ext cx="5740400" cy="6858001"/>
          </a:xfrm>
          <a:prstGeom prst="rect">
            <a:avLst/>
          </a:prstGeom>
          <a:noFill/>
          <a:ln>
            <a:noFill/>
          </a:ln>
        </p:spPr>
      </p:pic>
      <p:sp>
        <p:nvSpPr>
          <p:cNvPr id="20" name="Google Shape;20;p2"/>
          <p:cNvSpPr/>
          <p:nvPr/>
        </p:nvSpPr>
        <p:spPr>
          <a:xfrm>
            <a:off x="5626100" y="-22861"/>
            <a:ext cx="6684010" cy="6858002"/>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1" name="Google Shape;21;p2"/>
          <p:cNvGrpSpPr/>
          <p:nvPr/>
        </p:nvGrpSpPr>
        <p:grpSpPr>
          <a:xfrm>
            <a:off x="5803364" y="178785"/>
            <a:ext cx="6146928" cy="1387124"/>
            <a:chOff x="5814041" y="59123"/>
            <a:chExt cx="6146928" cy="1387124"/>
          </a:xfrm>
        </p:grpSpPr>
        <p:pic>
          <p:nvPicPr>
            <p:cNvPr id="22" name="Google Shape;22;p2"/>
            <p:cNvPicPr preferRelativeResize="0"/>
            <p:nvPr/>
          </p:nvPicPr>
          <p:blipFill rotWithShape="1">
            <a:blip r:embed="rId3">
              <a:alphaModFix/>
            </a:blip>
            <a:srcRect b="0" l="0" r="0" t="0"/>
            <a:stretch/>
          </p:blipFill>
          <p:spPr>
            <a:xfrm>
              <a:off x="5814041" y="59123"/>
              <a:ext cx="1962110" cy="1387124"/>
            </a:xfrm>
            <a:prstGeom prst="rect">
              <a:avLst/>
            </a:prstGeom>
            <a:noFill/>
            <a:ln>
              <a:noFill/>
            </a:ln>
          </p:spPr>
        </p:pic>
        <p:pic>
          <p:nvPicPr>
            <p:cNvPr id="23" name="Google Shape;23;p2"/>
            <p:cNvPicPr preferRelativeResize="0"/>
            <p:nvPr/>
          </p:nvPicPr>
          <p:blipFill rotWithShape="1">
            <a:blip r:embed="rId4">
              <a:alphaModFix/>
            </a:blip>
            <a:srcRect b="0" l="0" r="0" t="0"/>
            <a:stretch/>
          </p:blipFill>
          <p:spPr>
            <a:xfrm>
              <a:off x="10783229" y="179099"/>
              <a:ext cx="1177740" cy="1173377"/>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2" name="Shape 82"/>
        <p:cNvGrpSpPr/>
        <p:nvPr/>
      </p:nvGrpSpPr>
      <p:grpSpPr>
        <a:xfrm>
          <a:off x="0" y="0"/>
          <a:ext cx="0" cy="0"/>
          <a:chOff x="0" y="0"/>
          <a:chExt cx="0" cy="0"/>
        </a:xfrm>
      </p:grpSpPr>
      <p:sp>
        <p:nvSpPr>
          <p:cNvPr id="83" name="Google Shape;83;p11"/>
          <p:cNvSpPr txBox="1"/>
          <p:nvPr>
            <p:ph type="title"/>
          </p:nvPr>
        </p:nvSpPr>
        <p:spPr>
          <a:xfrm>
            <a:off x="838199" y="82678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 type="body"/>
          </p:nvPr>
        </p:nvSpPr>
        <p:spPr>
          <a:xfrm rot="5400000">
            <a:off x="3920331" y="-704411"/>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 name="Google Shape;8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8" name="Google Shape;88;p11"/>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9" name="Shape 89"/>
        <p:cNvGrpSpPr/>
        <p:nvPr/>
      </p:nvGrpSpPr>
      <p:grpSpPr>
        <a:xfrm>
          <a:off x="0" y="0"/>
          <a:ext cx="0" cy="0"/>
          <a:chOff x="0" y="0"/>
          <a:chExt cx="0" cy="0"/>
        </a:xfrm>
      </p:grpSpPr>
      <p:sp>
        <p:nvSpPr>
          <p:cNvPr id="90" name="Google Shape;90;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2" name="Google Shape;9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99" name="Shape 99"/>
        <p:cNvGrpSpPr/>
        <p:nvPr/>
      </p:nvGrpSpPr>
      <p:grpSpPr>
        <a:xfrm>
          <a:off x="0" y="0"/>
          <a:ext cx="0" cy="0"/>
          <a:chOff x="0" y="0"/>
          <a:chExt cx="0" cy="0"/>
        </a:xfrm>
      </p:grpSpPr>
      <p:sp>
        <p:nvSpPr>
          <p:cNvPr id="100" name="Google Shape;100;p1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1" name="Google Shape;101;p1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type="title">
  <p:cSld name="TITLE">
    <p:bg>
      <p:bgPr>
        <a:solidFill>
          <a:srgbClr val="081621"/>
        </a:solidFill>
      </p:bgPr>
    </p:bg>
    <p:spTree>
      <p:nvGrpSpPr>
        <p:cNvPr id="102" name="Shape 102"/>
        <p:cNvGrpSpPr/>
        <p:nvPr/>
      </p:nvGrpSpPr>
      <p:grpSpPr>
        <a:xfrm>
          <a:off x="0" y="0"/>
          <a:ext cx="0" cy="0"/>
          <a:chOff x="0" y="0"/>
          <a:chExt cx="0" cy="0"/>
        </a:xfrm>
      </p:grpSpPr>
      <p:sp>
        <p:nvSpPr>
          <p:cNvPr id="103" name="Google Shape;103;p15"/>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04" name="Google Shape;104;p15"/>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105" name="Google Shape;105;p1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106" name="Google Shape;106;p15"/>
          <p:cNvPicPr preferRelativeResize="0"/>
          <p:nvPr/>
        </p:nvPicPr>
        <p:blipFill rotWithShape="1">
          <a:blip r:embed="rId2">
            <a:alphaModFix/>
          </a:blip>
          <a:srcRect b="0" l="0" r="0" t="0"/>
          <a:stretch/>
        </p:blipFill>
        <p:spPr>
          <a:xfrm>
            <a:off x="3498833" y="696200"/>
            <a:ext cx="5194336" cy="1747499"/>
          </a:xfrm>
          <a:prstGeom prst="rect">
            <a:avLst/>
          </a:prstGeom>
          <a:noFill/>
          <a:ln>
            <a:noFill/>
          </a:ln>
        </p:spPr>
      </p:pic>
      <p:sp>
        <p:nvSpPr>
          <p:cNvPr id="107" name="Google Shape;107;p1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108" name="Shape 108"/>
        <p:cNvGrpSpPr/>
        <p:nvPr/>
      </p:nvGrpSpPr>
      <p:grpSpPr>
        <a:xfrm>
          <a:off x="0" y="0"/>
          <a:ext cx="0" cy="0"/>
          <a:chOff x="0" y="0"/>
          <a:chExt cx="0" cy="0"/>
        </a:xfrm>
      </p:grpSpPr>
      <p:sp>
        <p:nvSpPr>
          <p:cNvPr id="109" name="Google Shape;109;p16"/>
          <p:cNvSpPr/>
          <p:nvPr/>
        </p:nvSpPr>
        <p:spPr>
          <a:xfrm>
            <a:off x="4625300" y="1506233"/>
            <a:ext cx="6970000" cy="496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10" name="Google Shape;110;p16"/>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pic>
        <p:nvPicPr>
          <p:cNvPr id="111" name="Google Shape;111;p16"/>
          <p:cNvPicPr preferRelativeResize="0"/>
          <p:nvPr/>
        </p:nvPicPr>
        <p:blipFill rotWithShape="1">
          <a:blip r:embed="rId2">
            <a:alphaModFix/>
          </a:blip>
          <a:srcRect b="0" l="0" r="0" t="0"/>
          <a:stretch/>
        </p:blipFill>
        <p:spPr>
          <a:xfrm>
            <a:off x="970533" y="1574434"/>
            <a:ext cx="1951403" cy="656500"/>
          </a:xfrm>
          <a:prstGeom prst="rect">
            <a:avLst/>
          </a:prstGeom>
          <a:noFill/>
          <a:ln>
            <a:noFill/>
          </a:ln>
        </p:spPr>
      </p:pic>
      <p:pic>
        <p:nvPicPr>
          <p:cNvPr id="112" name="Google Shape;112;p16"/>
          <p:cNvPicPr preferRelativeResize="0"/>
          <p:nvPr/>
        </p:nvPicPr>
        <p:blipFill rotWithShape="1">
          <a:blip r:embed="rId3">
            <a:alphaModFix/>
          </a:blip>
          <a:srcRect b="0" l="0" r="0" t="0"/>
          <a:stretch/>
        </p:blipFill>
        <p:spPr>
          <a:xfrm>
            <a:off x="970534" y="2479599"/>
            <a:ext cx="1988915" cy="656500"/>
          </a:xfrm>
          <a:prstGeom prst="rect">
            <a:avLst/>
          </a:prstGeom>
          <a:noFill/>
          <a:ln>
            <a:noFill/>
          </a:ln>
        </p:spPr>
      </p:pic>
      <p:pic>
        <p:nvPicPr>
          <p:cNvPr id="113" name="Google Shape;113;p16"/>
          <p:cNvPicPr preferRelativeResize="0"/>
          <p:nvPr/>
        </p:nvPicPr>
        <p:blipFill rotWithShape="1">
          <a:blip r:embed="rId2">
            <a:alphaModFix/>
          </a:blip>
          <a:srcRect b="0" l="0" r="0" t="0"/>
          <a:stretch/>
        </p:blipFill>
        <p:spPr>
          <a:xfrm>
            <a:off x="881367" y="4174700"/>
            <a:ext cx="5194336" cy="1747499"/>
          </a:xfrm>
          <a:prstGeom prst="rect">
            <a:avLst/>
          </a:prstGeom>
          <a:noFill/>
          <a:ln>
            <a:noFill/>
          </a:ln>
        </p:spPr>
      </p:pic>
      <p:pic>
        <p:nvPicPr>
          <p:cNvPr id="114" name="Google Shape;114;p16"/>
          <p:cNvPicPr preferRelativeResize="0"/>
          <p:nvPr/>
        </p:nvPicPr>
        <p:blipFill rotWithShape="1">
          <a:blip r:embed="rId4">
            <a:alphaModFix/>
          </a:blip>
          <a:srcRect b="0" l="0" r="0" t="0"/>
          <a:stretch/>
        </p:blipFill>
        <p:spPr>
          <a:xfrm>
            <a:off x="3140398" y="1574434"/>
            <a:ext cx="688620" cy="656500"/>
          </a:xfrm>
          <a:prstGeom prst="rect">
            <a:avLst/>
          </a:prstGeom>
          <a:noFill/>
          <a:ln>
            <a:noFill/>
          </a:ln>
        </p:spPr>
      </p:pic>
      <p:pic>
        <p:nvPicPr>
          <p:cNvPr id="115" name="Google Shape;115;p16"/>
          <p:cNvPicPr preferRelativeResize="0"/>
          <p:nvPr/>
        </p:nvPicPr>
        <p:blipFill rotWithShape="1">
          <a:blip r:embed="rId5">
            <a:alphaModFix/>
          </a:blip>
          <a:srcRect b="0" l="0" r="0" t="0"/>
          <a:stretch/>
        </p:blipFill>
        <p:spPr>
          <a:xfrm>
            <a:off x="3140401" y="2479601"/>
            <a:ext cx="656500" cy="656500"/>
          </a:xfrm>
          <a:prstGeom prst="rect">
            <a:avLst/>
          </a:prstGeom>
          <a:noFill/>
          <a:ln>
            <a:noFill/>
          </a:ln>
        </p:spPr>
      </p:pic>
      <p:pic>
        <p:nvPicPr>
          <p:cNvPr id="116" name="Google Shape;116;p16"/>
          <p:cNvPicPr preferRelativeResize="0"/>
          <p:nvPr/>
        </p:nvPicPr>
        <p:blipFill rotWithShape="1">
          <a:blip r:embed="rId6">
            <a:alphaModFix/>
          </a:blip>
          <a:srcRect b="0" l="0" r="0" t="0"/>
          <a:stretch/>
        </p:blipFill>
        <p:spPr>
          <a:xfrm>
            <a:off x="7619929" y="2230934"/>
            <a:ext cx="3136103" cy="3136103"/>
          </a:xfrm>
          <a:prstGeom prst="rect">
            <a:avLst/>
          </a:prstGeom>
          <a:noFill/>
          <a:ln>
            <a:noFill/>
          </a:ln>
        </p:spPr>
      </p:pic>
      <p:pic>
        <p:nvPicPr>
          <p:cNvPr id="117" name="Google Shape;117;p16"/>
          <p:cNvPicPr preferRelativeResize="0"/>
          <p:nvPr/>
        </p:nvPicPr>
        <p:blipFill rotWithShape="1">
          <a:blip r:embed="rId3">
            <a:alphaModFix/>
          </a:blip>
          <a:srcRect b="0" l="0" r="0" t="0"/>
          <a:stretch/>
        </p:blipFill>
        <p:spPr>
          <a:xfrm>
            <a:off x="9836100" y="90234"/>
            <a:ext cx="2251899" cy="743300"/>
          </a:xfrm>
          <a:prstGeom prst="rect">
            <a:avLst/>
          </a:prstGeom>
          <a:noFill/>
          <a:ln>
            <a:noFill/>
          </a:ln>
        </p:spPr>
      </p:pic>
      <p:pic>
        <p:nvPicPr>
          <p:cNvPr id="118" name="Google Shape;118;p16"/>
          <p:cNvPicPr preferRelativeResize="0"/>
          <p:nvPr/>
        </p:nvPicPr>
        <p:blipFill rotWithShape="1">
          <a:blip r:embed="rId7">
            <a:alphaModFix/>
          </a:blip>
          <a:srcRect b="0" l="0" r="0" t="0"/>
          <a:stretch/>
        </p:blipFill>
        <p:spPr>
          <a:xfrm>
            <a:off x="4970051" y="1759867"/>
            <a:ext cx="2251899" cy="757589"/>
          </a:xfrm>
          <a:prstGeom prst="rect">
            <a:avLst/>
          </a:prstGeom>
          <a:noFill/>
          <a:ln>
            <a:noFill/>
          </a:ln>
        </p:spPr>
      </p:pic>
      <p:pic>
        <p:nvPicPr>
          <p:cNvPr id="119" name="Google Shape;119;p16"/>
          <p:cNvPicPr preferRelativeResize="0"/>
          <p:nvPr/>
        </p:nvPicPr>
        <p:blipFill rotWithShape="1">
          <a:blip r:embed="rId2">
            <a:alphaModFix/>
          </a:blip>
          <a:srcRect b="0" l="0" r="0" t="0"/>
          <a:stretch/>
        </p:blipFill>
        <p:spPr>
          <a:xfrm>
            <a:off x="7134734" y="90234"/>
            <a:ext cx="2209409" cy="743300"/>
          </a:xfrm>
          <a:prstGeom prst="rect">
            <a:avLst/>
          </a:prstGeom>
          <a:noFill/>
          <a:ln>
            <a:noFill/>
          </a:ln>
        </p:spPr>
      </p:pic>
      <p:sp>
        <p:nvSpPr>
          <p:cNvPr id="120" name="Google Shape;120;p16"/>
          <p:cNvSpPr txBox="1"/>
          <p:nvPr/>
        </p:nvSpPr>
        <p:spPr>
          <a:xfrm>
            <a:off x="134967" y="127901"/>
            <a:ext cx="567680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chemeClr val="dk1"/>
              </a:buClr>
              <a:buSzPts val="2400"/>
              <a:buFont typeface="Roboto"/>
              <a:buNone/>
            </a:pPr>
            <a:r>
              <a:rPr lang="en" sz="2400">
                <a:solidFill>
                  <a:schemeClr val="dk1"/>
                </a:solidFill>
                <a:latin typeface="Roboto"/>
                <a:ea typeface="Roboto"/>
                <a:cs typeface="Roboto"/>
                <a:sym typeface="Roboto"/>
              </a:rPr>
              <a:t>INFITX Icon and Logo Page &lt;DO NOT USE&gt;</a:t>
            </a:r>
            <a:endParaRPr sz="2400">
              <a:solidFill>
                <a:schemeClr val="dk1"/>
              </a:solidFill>
              <a:latin typeface="Roboto"/>
              <a:ea typeface="Roboto"/>
              <a:cs typeface="Roboto"/>
              <a:sym typeface="Roboto"/>
            </a:endParaRPr>
          </a:p>
        </p:txBody>
      </p:sp>
      <p:sp>
        <p:nvSpPr>
          <p:cNvPr id="121" name="Google Shape;121;p1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graphicFrame>
        <p:nvGraphicFramePr>
          <p:cNvPr id="122" name="Google Shape;122;p16"/>
          <p:cNvGraphicFramePr/>
          <p:nvPr/>
        </p:nvGraphicFramePr>
        <p:xfrm>
          <a:off x="203200" y="203200"/>
          <a:ext cx="3000000" cy="3000000"/>
        </p:xfrm>
        <a:graphic>
          <a:graphicData uri="http://schemas.openxmlformats.org/drawingml/2006/table">
            <a:tbl>
              <a:tblPr>
                <a:noFill/>
                <a:tableStyleId>{231C3B77-EC32-4FCA-8CFA-3B177B1EE833}</a:tableStyleId>
              </a:tblPr>
              <a:tblGrid>
                <a:gridCol w="2717800"/>
                <a:gridCol w="4711700"/>
              </a:tblGrid>
              <a:tr h="585050">
                <a:tc rowSpan="3">
                  <a:txBody>
                    <a:bodyPr/>
                    <a:lstStyle/>
                    <a:p>
                      <a:pPr indent="0" lvl="0" marL="0" marR="0" rtl="0" algn="l">
                        <a:lnSpc>
                          <a:spcPct val="100000"/>
                        </a:lnSpc>
                        <a:spcBef>
                          <a:spcPts val="0"/>
                        </a:spcBef>
                        <a:spcAft>
                          <a:spcPts val="0"/>
                        </a:spcAft>
                        <a:buClr>
                          <a:srgbClr val="000000"/>
                        </a:buClr>
                        <a:buSzPts val="2500"/>
                        <a:buFont typeface="Arial"/>
                        <a:buNone/>
                      </a:pPr>
                      <a:r>
                        <a:t/>
                      </a:r>
                      <a:endParaRPr sz="2500" u="none" cap="none" strike="noStrike"/>
                    </a:p>
                  </a:txBody>
                  <a:tcPr marT="84675" marB="84675" marR="84675" marL="84675">
                    <a:lnR cap="flat" cmpd="sng" w="9525">
                      <a:solidFill>
                        <a:srgbClr val="000000"/>
                      </a:solidFill>
                      <a:prstDash val="solid"/>
                      <a:round/>
                      <a:headEnd len="sm" w="sm" type="none"/>
                      <a:tailEnd len="sm" w="sm" type="none"/>
                    </a:lnR>
                  </a:tcPr>
                </a:tc>
                <a:tc>
                  <a:txBody>
                    <a:bodyPr/>
                    <a:lstStyle/>
                    <a:p>
                      <a:pPr indent="0" lvl="0" marL="114300" marR="0" rtl="0" algn="l">
                        <a:lnSpc>
                          <a:spcPct val="93068"/>
                        </a:lnSpc>
                        <a:spcBef>
                          <a:spcPts val="0"/>
                        </a:spcBef>
                        <a:spcAft>
                          <a:spcPts val="0"/>
                        </a:spcAft>
                        <a:buClr>
                          <a:srgbClr val="000000"/>
                        </a:buClr>
                        <a:buSzPts val="1500"/>
                        <a:buFont typeface="Arial"/>
                        <a:buNone/>
                      </a:pPr>
                      <a:r>
                        <a:rPr b="1" lang="en" sz="1500" u="none" cap="none" strike="noStrike">
                          <a:solidFill>
                            <a:srgbClr val="414042"/>
                          </a:solidFill>
                        </a:rPr>
                        <a:t>Warren D. Carew Ph.D</a:t>
                      </a:r>
                      <a:endParaRPr b="1" sz="1500" u="none" cap="none" strike="noStrike">
                        <a:solidFill>
                          <a:srgbClr val="414042"/>
                        </a:solidFill>
                      </a:endParaRPr>
                    </a:p>
                    <a:p>
                      <a:pPr indent="0" lvl="0" marL="114300" marR="0" rtl="0" algn="l">
                        <a:lnSpc>
                          <a:spcPct val="93068"/>
                        </a:lnSpc>
                        <a:spcBef>
                          <a:spcPts val="0"/>
                        </a:spcBef>
                        <a:spcAft>
                          <a:spcPts val="0"/>
                        </a:spcAft>
                        <a:buClr>
                          <a:srgbClr val="000000"/>
                        </a:buClr>
                        <a:buSzPts val="1500"/>
                        <a:buFont typeface="Arial"/>
                        <a:buNone/>
                      </a:pPr>
                      <a:r>
                        <a:rPr b="1" lang="en" sz="1500" u="none" cap="none" strike="noStrike">
                          <a:solidFill>
                            <a:srgbClr val="414042"/>
                          </a:solidFill>
                        </a:rPr>
                        <a:t>Founder and CEO </a:t>
                      </a:r>
                      <a:endParaRPr b="1" sz="1500" u="none" cap="none" strike="noStrike">
                        <a:solidFill>
                          <a:srgbClr val="414042"/>
                        </a:solidFill>
                      </a:endParaRPr>
                    </a:p>
                  </a:txBody>
                  <a:tcPr marT="84675" marB="84675" marR="84675" marL="84675">
                    <a:lnL cap="flat" cmpd="sng" w="9525">
                      <a:solidFill>
                        <a:srgbClr val="000000"/>
                      </a:solidFill>
                      <a:prstDash val="solid"/>
                      <a:round/>
                      <a:headEnd len="sm" w="sm" type="none"/>
                      <a:tailEnd len="sm" w="sm" type="none"/>
                    </a:lnL>
                  </a:tcPr>
                </a:tc>
              </a:tr>
              <a:tr h="358300">
                <a:tc vMerge="1"/>
                <a:tc>
                  <a:txBody>
                    <a:bodyPr/>
                    <a:lstStyle/>
                    <a:p>
                      <a:pPr indent="0" lvl="0" marL="114300" marR="0" rtl="0" algn="l">
                        <a:lnSpc>
                          <a:spcPct val="93068"/>
                        </a:lnSpc>
                        <a:spcBef>
                          <a:spcPts val="0"/>
                        </a:spcBef>
                        <a:spcAft>
                          <a:spcPts val="0"/>
                        </a:spcAft>
                        <a:buClr>
                          <a:srgbClr val="000000"/>
                        </a:buClr>
                        <a:buSzPts val="1300"/>
                        <a:buFont typeface="Arial"/>
                        <a:buNone/>
                      </a:pPr>
                      <a:r>
                        <a:rPr lang="en" sz="1300" u="none" cap="none" strike="noStrike">
                          <a:solidFill>
                            <a:srgbClr val="414042"/>
                          </a:solidFill>
                        </a:rPr>
                        <a:t>Truro, United Kingdom</a:t>
                      </a:r>
                      <a:endParaRPr sz="1300" u="none" cap="none" strike="noStrike">
                        <a:solidFill>
                          <a:srgbClr val="414042"/>
                        </a:solidFill>
                      </a:endParaRPr>
                    </a:p>
                  </a:txBody>
                  <a:tcPr marT="84675" marB="84675" marR="84675" marL="84675">
                    <a:lnL cap="flat" cmpd="sng" w="9525">
                      <a:solidFill>
                        <a:srgbClr val="000000"/>
                      </a:solidFill>
                      <a:prstDash val="solid"/>
                      <a:round/>
                      <a:headEnd len="sm" w="sm" type="none"/>
                      <a:tailEnd len="sm" w="sm" type="none"/>
                    </a:lnL>
                  </a:tcPr>
                </a:tc>
              </a:tr>
              <a:tr h="547275">
                <a:tc vMerge="1"/>
                <a:tc>
                  <a:txBody>
                    <a:bodyPr/>
                    <a:lstStyle/>
                    <a:p>
                      <a:pPr indent="0" lvl="0" marL="114300" marR="0" rtl="0" algn="l">
                        <a:lnSpc>
                          <a:spcPct val="93068"/>
                        </a:lnSpc>
                        <a:spcBef>
                          <a:spcPts val="0"/>
                        </a:spcBef>
                        <a:spcAft>
                          <a:spcPts val="0"/>
                        </a:spcAft>
                        <a:buClr>
                          <a:srgbClr val="000000"/>
                        </a:buClr>
                        <a:buSzPts val="1300"/>
                        <a:buFont typeface="Arial"/>
                        <a:buNone/>
                      </a:pPr>
                      <a:r>
                        <a:rPr lang="en" sz="1300" u="none" cap="none" strike="noStrike">
                          <a:solidFill>
                            <a:srgbClr val="414042"/>
                          </a:solidFill>
                        </a:rPr>
                        <a:t>+44 77762 221 418</a:t>
                      </a:r>
                      <a:endParaRPr sz="1300" u="none" cap="none" strike="noStrike">
                        <a:solidFill>
                          <a:srgbClr val="414042"/>
                        </a:solidFill>
                      </a:endParaRPr>
                    </a:p>
                    <a:p>
                      <a:pPr indent="0" lvl="0" marL="114300" marR="0" rtl="0" algn="l">
                        <a:lnSpc>
                          <a:spcPct val="93068"/>
                        </a:lnSpc>
                        <a:spcBef>
                          <a:spcPts val="0"/>
                        </a:spcBef>
                        <a:spcAft>
                          <a:spcPts val="0"/>
                        </a:spcAft>
                        <a:buClr>
                          <a:srgbClr val="000000"/>
                        </a:buClr>
                        <a:buSzPts val="1300"/>
                        <a:buFont typeface="Arial"/>
                        <a:buNone/>
                      </a:pPr>
                      <a:r>
                        <a:rPr lang="en" sz="1300" u="none" cap="none" strike="noStrike">
                          <a:solidFill>
                            <a:srgbClr val="1155CC"/>
                          </a:solidFill>
                        </a:rPr>
                        <a:t>warren.carew@infitx.com</a:t>
                      </a:r>
                      <a:endParaRPr sz="1300" u="none" cap="none" strike="noStrike">
                        <a:solidFill>
                          <a:srgbClr val="1155CC"/>
                        </a:solidFill>
                      </a:endParaRPr>
                    </a:p>
                  </a:txBody>
                  <a:tcPr marT="84675" marB="84675" marR="84675" marL="84675">
                    <a:lnL cap="flat" cmpd="sng" w="9525">
                      <a:solidFill>
                        <a:srgbClr val="000000"/>
                      </a:solidFill>
                      <a:prstDash val="solid"/>
                      <a:round/>
                      <a:headEnd len="sm" w="sm" type="none"/>
                      <a:tailEnd len="sm" w="sm" type="none"/>
                    </a:lnL>
                  </a:tcPr>
                </a:tc>
              </a:tr>
            </a:tbl>
          </a:graphicData>
        </a:graphic>
      </p:graphicFrame>
      <p:sp>
        <p:nvSpPr>
          <p:cNvPr id="123" name="Google Shape;123;p16"/>
          <p:cNvSpPr txBox="1"/>
          <p:nvPr/>
        </p:nvSpPr>
        <p:spPr>
          <a:xfrm>
            <a:off x="406400" y="406400"/>
            <a:ext cx="4000000" cy="4000000"/>
          </a:xfrm>
          <a:prstGeom prst="rect">
            <a:avLst/>
          </a:prstGeom>
          <a:noFill/>
          <a:ln>
            <a:noFill/>
          </a:ln>
        </p:spPr>
        <p:txBody>
          <a:bodyPr anchorCtr="0" anchor="ctr" bIns="121900" lIns="121900" spcFirstLastPara="1" rIns="121900" wrap="square" tIns="121900">
            <a:noAutofit/>
          </a:bodyPr>
          <a:lstStyle/>
          <a:p>
            <a:pPr indent="0" lvl="0" marL="0" marR="0" rtl="0" algn="l">
              <a:lnSpc>
                <a:spcPct val="115000"/>
              </a:lnSpc>
              <a:spcBef>
                <a:spcPts val="0"/>
              </a:spcBef>
              <a:spcAft>
                <a:spcPts val="0"/>
              </a:spcAft>
              <a:buClr>
                <a:srgbClr val="1F497D"/>
              </a:buClr>
              <a:buSzPts val="1333"/>
              <a:buFont typeface="Arial"/>
              <a:buNone/>
            </a:pPr>
            <a:r>
              <a:rPr lang="en" sz="1333">
                <a:solidFill>
                  <a:srgbClr val="1F497D"/>
                </a:solidFill>
                <a:latin typeface="Arial"/>
                <a:ea typeface="Arial"/>
                <a:cs typeface="Arial"/>
                <a:sym typeface="Arial"/>
              </a:rPr>
              <a:t>Best Regards</a:t>
            </a:r>
            <a:endParaRPr sz="1333">
              <a:solidFill>
                <a:srgbClr val="1F497D"/>
              </a:solidFill>
              <a:latin typeface="Arial"/>
              <a:ea typeface="Arial"/>
              <a:cs typeface="Arial"/>
              <a:sym typeface="Arial"/>
            </a:endParaRPr>
          </a:p>
          <a:p>
            <a:pPr indent="0" lvl="0" marL="0" marR="0" rtl="0" algn="l">
              <a:lnSpc>
                <a:spcPct val="115000"/>
              </a:lnSpc>
              <a:spcBef>
                <a:spcPts val="0"/>
              </a:spcBef>
              <a:spcAft>
                <a:spcPts val="0"/>
              </a:spcAft>
              <a:buClr>
                <a:srgbClr val="1F497D"/>
              </a:buClr>
              <a:buSzPts val="1333"/>
              <a:buFont typeface="Arial"/>
              <a:buNone/>
            </a:pPr>
            <a:r>
              <a:rPr lang="en" sz="1333">
                <a:solidFill>
                  <a:srgbClr val="1F497D"/>
                </a:solidFill>
                <a:latin typeface="Arial"/>
                <a:ea typeface="Arial"/>
                <a:cs typeface="Arial"/>
                <a:sym typeface="Arial"/>
              </a:rPr>
              <a:t> </a:t>
            </a:r>
            <a:endParaRPr sz="1333">
              <a:solidFill>
                <a:srgbClr val="1F497D"/>
              </a:solidFill>
              <a:latin typeface="Arial"/>
              <a:ea typeface="Arial"/>
              <a:cs typeface="Arial"/>
              <a:sym typeface="Arial"/>
            </a:endParaRPr>
          </a:p>
          <a:p>
            <a:pPr indent="0" lvl="0" marL="0" marR="0" rtl="0" algn="l">
              <a:lnSpc>
                <a:spcPct val="115000"/>
              </a:lnSpc>
              <a:spcBef>
                <a:spcPts val="0"/>
              </a:spcBef>
              <a:spcAft>
                <a:spcPts val="0"/>
              </a:spcAft>
              <a:buClr>
                <a:srgbClr val="1F497D"/>
              </a:buClr>
              <a:buSzPts val="1467"/>
              <a:buFont typeface="Arial"/>
              <a:buNone/>
            </a:pPr>
            <a:r>
              <a:rPr b="1" lang="en" sz="1467">
                <a:solidFill>
                  <a:srgbClr val="1F497D"/>
                </a:solidFill>
                <a:latin typeface="Arial"/>
                <a:ea typeface="Arial"/>
                <a:cs typeface="Arial"/>
                <a:sym typeface="Arial"/>
              </a:rPr>
              <a:t>Warren D. Carew</a:t>
            </a:r>
            <a:endParaRPr b="1" sz="1467">
              <a:solidFill>
                <a:srgbClr val="1F497D"/>
              </a:solidFill>
              <a:latin typeface="Arial"/>
              <a:ea typeface="Arial"/>
              <a:cs typeface="Arial"/>
              <a:sym typeface="Arial"/>
            </a:endParaRPr>
          </a:p>
          <a:p>
            <a:pPr indent="0" lvl="0" marL="0" marR="0" rtl="0" algn="l">
              <a:lnSpc>
                <a:spcPct val="115000"/>
              </a:lnSpc>
              <a:spcBef>
                <a:spcPts val="0"/>
              </a:spcBef>
              <a:spcAft>
                <a:spcPts val="0"/>
              </a:spcAft>
              <a:buClr>
                <a:srgbClr val="222222"/>
              </a:buClr>
              <a:buSzPts val="1467"/>
              <a:buFont typeface="Arial"/>
              <a:buNone/>
            </a:pPr>
            <a:r>
              <a:rPr lang="en" sz="1467">
                <a:solidFill>
                  <a:srgbClr val="222222"/>
                </a:solidFill>
                <a:latin typeface="Arial"/>
                <a:ea typeface="Arial"/>
                <a:cs typeface="Arial"/>
                <a:sym typeface="Arial"/>
              </a:rPr>
              <a:t> </a:t>
            </a:r>
            <a:endParaRPr sz="1467">
              <a:solidFill>
                <a:srgbClr val="222222"/>
              </a:solidFill>
              <a:latin typeface="Arial"/>
              <a:ea typeface="Arial"/>
              <a:cs typeface="Arial"/>
              <a:sym typeface="Arial"/>
            </a:endParaRPr>
          </a:p>
        </p:txBody>
      </p:sp>
      <p:pic>
        <p:nvPicPr>
          <p:cNvPr id="124" name="Google Shape;124;p16"/>
          <p:cNvPicPr preferRelativeResize="0"/>
          <p:nvPr/>
        </p:nvPicPr>
        <p:blipFill rotWithShape="1">
          <a:blip r:embed="rId8">
            <a:alphaModFix/>
          </a:blip>
          <a:srcRect b="0" l="0" r="0" t="0"/>
          <a:stretch/>
        </p:blipFill>
        <p:spPr>
          <a:xfrm>
            <a:off x="970533" y="249218"/>
            <a:ext cx="7264400" cy="300990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2">
  <p:cSld name="INFITX 2">
    <p:bg>
      <p:bgPr>
        <a:solidFill>
          <a:schemeClr val="lt1"/>
        </a:solidFill>
      </p:bgPr>
    </p:bg>
    <p:spTree>
      <p:nvGrpSpPr>
        <p:cNvPr id="125" name="Shape 125"/>
        <p:cNvGrpSpPr/>
        <p:nvPr/>
      </p:nvGrpSpPr>
      <p:grpSpPr>
        <a:xfrm>
          <a:off x="0" y="0"/>
          <a:ext cx="0" cy="0"/>
          <a:chOff x="0" y="0"/>
          <a:chExt cx="0" cy="0"/>
        </a:xfrm>
      </p:grpSpPr>
      <p:sp>
        <p:nvSpPr>
          <p:cNvPr id="126" name="Google Shape;126;p17"/>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27" name="Google Shape;127;p17"/>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128" name="Google Shape;128;p1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129" name="Google Shape;129;p17"/>
          <p:cNvPicPr preferRelativeResize="0"/>
          <p:nvPr/>
        </p:nvPicPr>
        <p:blipFill rotWithShape="1">
          <a:blip r:embed="rId2">
            <a:alphaModFix/>
          </a:blip>
          <a:srcRect b="0" l="0" r="0" t="0"/>
          <a:stretch/>
        </p:blipFill>
        <p:spPr>
          <a:xfrm>
            <a:off x="3498833" y="696200"/>
            <a:ext cx="5194336" cy="1747499"/>
          </a:xfrm>
          <a:prstGeom prst="rect">
            <a:avLst/>
          </a:prstGeom>
          <a:noFill/>
          <a:ln>
            <a:noFill/>
          </a:ln>
        </p:spPr>
      </p:pic>
      <p:sp>
        <p:nvSpPr>
          <p:cNvPr id="130" name="Google Shape;130;p1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p:cSld name="INFITX 1">
    <p:bg>
      <p:bgPr>
        <a:solidFill>
          <a:srgbClr val="081621"/>
        </a:solidFill>
      </p:bgPr>
    </p:bg>
    <p:spTree>
      <p:nvGrpSpPr>
        <p:cNvPr id="131" name="Shape 131"/>
        <p:cNvGrpSpPr/>
        <p:nvPr/>
      </p:nvGrpSpPr>
      <p:grpSpPr>
        <a:xfrm>
          <a:off x="0" y="0"/>
          <a:ext cx="0" cy="0"/>
          <a:chOff x="0" y="0"/>
          <a:chExt cx="0" cy="0"/>
        </a:xfrm>
      </p:grpSpPr>
      <p:pic>
        <p:nvPicPr>
          <p:cNvPr id="132" name="Google Shape;132;p18"/>
          <p:cNvPicPr preferRelativeResize="0"/>
          <p:nvPr/>
        </p:nvPicPr>
        <p:blipFill rotWithShape="1">
          <a:blip r:embed="rId2">
            <a:alphaModFix/>
          </a:blip>
          <a:srcRect b="4243" l="19017" r="23612" t="4079"/>
          <a:stretch/>
        </p:blipFill>
        <p:spPr>
          <a:xfrm>
            <a:off x="2" y="1"/>
            <a:ext cx="4291365" cy="6858001"/>
          </a:xfrm>
          <a:prstGeom prst="rect">
            <a:avLst/>
          </a:prstGeom>
          <a:noFill/>
          <a:ln>
            <a:noFill/>
          </a:ln>
        </p:spPr>
      </p:pic>
      <p:sp>
        <p:nvSpPr>
          <p:cNvPr id="133" name="Google Shape;133;p18"/>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34" name="Google Shape;134;p18"/>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135" name="Google Shape;135;p1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136" name="Google Shape;136;p1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1">
  <p:cSld name="INFITX 1 1">
    <p:bg>
      <p:bgPr>
        <a:solidFill>
          <a:srgbClr val="081621"/>
        </a:solidFill>
      </p:bgPr>
    </p:bg>
    <p:spTree>
      <p:nvGrpSpPr>
        <p:cNvPr id="137" name="Shape 137"/>
        <p:cNvGrpSpPr/>
        <p:nvPr/>
      </p:nvGrpSpPr>
      <p:grpSpPr>
        <a:xfrm>
          <a:off x="0" y="0"/>
          <a:ext cx="0" cy="0"/>
          <a:chOff x="0" y="0"/>
          <a:chExt cx="0" cy="0"/>
        </a:xfrm>
      </p:grpSpPr>
      <p:sp>
        <p:nvSpPr>
          <p:cNvPr id="138" name="Google Shape;138;p19"/>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139" name="Google Shape;139;p19"/>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140" name="Google Shape;140;p1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19"/>
          <p:cNvSpPr txBox="1"/>
          <p:nvPr/>
        </p:nvSpPr>
        <p:spPr>
          <a:xfrm>
            <a:off x="4743100" y="6522401"/>
            <a:ext cx="2776800" cy="41039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rgbClr val="1780AD"/>
              </a:buClr>
              <a:buSzPts val="1067"/>
              <a:buFont typeface="Roboto"/>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142" name="Google Shape;142;p19"/>
          <p:cNvPicPr preferRelativeResize="0"/>
          <p:nvPr/>
        </p:nvPicPr>
        <p:blipFill rotWithShape="1">
          <a:blip r:embed="rId2">
            <a:alphaModFix/>
          </a:blip>
          <a:srcRect b="0" l="0" r="0" t="0"/>
          <a:stretch/>
        </p:blipFill>
        <p:spPr>
          <a:xfrm>
            <a:off x="220233" y="220200"/>
            <a:ext cx="1790499" cy="1790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3" name="Shape 143"/>
        <p:cNvGrpSpPr/>
        <p:nvPr/>
      </p:nvGrpSpPr>
      <p:grpSpPr>
        <a:xfrm>
          <a:off x="0" y="0"/>
          <a:ext cx="0" cy="0"/>
          <a:chOff x="0" y="0"/>
          <a:chExt cx="0" cy="0"/>
        </a:xfrm>
      </p:grpSpPr>
      <p:sp>
        <p:nvSpPr>
          <p:cNvPr id="144" name="Google Shape;144;p20"/>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145" name="Google Shape;145;p2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46" name="Google Shape;146;p20"/>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147" name="Google Shape;147;p2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148" name="Shape 148"/>
        <p:cNvGrpSpPr/>
        <p:nvPr/>
      </p:nvGrpSpPr>
      <p:grpSpPr>
        <a:xfrm>
          <a:off x="0" y="0"/>
          <a:ext cx="0" cy="0"/>
          <a:chOff x="0" y="0"/>
          <a:chExt cx="0" cy="0"/>
        </a:xfrm>
      </p:grpSpPr>
      <p:sp>
        <p:nvSpPr>
          <p:cNvPr id="149" name="Google Shape;149;p21"/>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150" name="Google Shape;150;p2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p21"/>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152" name="Google Shape;152;p2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28" name="Google Shape;28;p3"/>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3" name="Shape 153"/>
        <p:cNvGrpSpPr/>
        <p:nvPr/>
      </p:nvGrpSpPr>
      <p:grpSpPr>
        <a:xfrm>
          <a:off x="0" y="0"/>
          <a:ext cx="0" cy="0"/>
          <a:chOff x="0" y="0"/>
          <a:chExt cx="0" cy="0"/>
        </a:xfrm>
      </p:grpSpPr>
      <p:sp>
        <p:nvSpPr>
          <p:cNvPr id="154" name="Google Shape;154;p22"/>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55" name="Google Shape;155;p22"/>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6" name="Google Shape;156;p22"/>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57" name="Google Shape;157;p2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58" name="Google Shape;158;p22"/>
          <p:cNvGrpSpPr/>
          <p:nvPr/>
        </p:nvGrpSpPr>
        <p:grpSpPr>
          <a:xfrm>
            <a:off x="-21699" y="1058795"/>
            <a:ext cx="12252500" cy="60959"/>
            <a:chOff x="-16275" y="794131"/>
            <a:chExt cx="9189375" cy="73800"/>
          </a:xfrm>
        </p:grpSpPr>
        <p:sp>
          <p:nvSpPr>
            <p:cNvPr id="159" name="Google Shape;159;p22"/>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0" name="Google Shape;160;p22"/>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1" name="Google Shape;161;p22"/>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162" name="Google Shape;162;p22"/>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163" name="Google Shape;163;p2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 and body 2">
    <p:spTree>
      <p:nvGrpSpPr>
        <p:cNvPr id="164" name="Shape 164"/>
        <p:cNvGrpSpPr/>
        <p:nvPr/>
      </p:nvGrpSpPr>
      <p:grpSpPr>
        <a:xfrm>
          <a:off x="0" y="0"/>
          <a:ext cx="0" cy="0"/>
          <a:chOff x="0" y="0"/>
          <a:chExt cx="0" cy="0"/>
        </a:xfrm>
      </p:grpSpPr>
      <p:sp>
        <p:nvSpPr>
          <p:cNvPr id="165" name="Google Shape;165;p23"/>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66" name="Google Shape;166;p23"/>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7" name="Google Shape;167;p23"/>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8" name="Google Shape;168;p2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69" name="Google Shape;169;p23"/>
          <p:cNvGrpSpPr/>
          <p:nvPr/>
        </p:nvGrpSpPr>
        <p:grpSpPr>
          <a:xfrm>
            <a:off x="-21699" y="1058795"/>
            <a:ext cx="12252500" cy="60959"/>
            <a:chOff x="-16275" y="794131"/>
            <a:chExt cx="9189375" cy="73800"/>
          </a:xfrm>
        </p:grpSpPr>
        <p:sp>
          <p:nvSpPr>
            <p:cNvPr id="170" name="Google Shape;170;p23"/>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1" name="Google Shape;171;p23"/>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2" name="Google Shape;172;p23"/>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173" name="Google Shape;173;p23"/>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174" name="Google Shape;174;p2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 and body 3">
    <p:spTree>
      <p:nvGrpSpPr>
        <p:cNvPr id="175" name="Shape 175"/>
        <p:cNvGrpSpPr/>
        <p:nvPr/>
      </p:nvGrpSpPr>
      <p:grpSpPr>
        <a:xfrm>
          <a:off x="0" y="0"/>
          <a:ext cx="0" cy="0"/>
          <a:chOff x="0" y="0"/>
          <a:chExt cx="0" cy="0"/>
        </a:xfrm>
      </p:grpSpPr>
      <p:sp>
        <p:nvSpPr>
          <p:cNvPr id="176" name="Google Shape;176;p24"/>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77" name="Google Shape;177;p24"/>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8" name="Google Shape;178;p24"/>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9" name="Google Shape;179;p2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80" name="Google Shape;180;p24"/>
          <p:cNvGrpSpPr/>
          <p:nvPr/>
        </p:nvGrpSpPr>
        <p:grpSpPr>
          <a:xfrm>
            <a:off x="-21699" y="1058795"/>
            <a:ext cx="12252500" cy="60959"/>
            <a:chOff x="-16275" y="794131"/>
            <a:chExt cx="9189375" cy="73800"/>
          </a:xfrm>
        </p:grpSpPr>
        <p:sp>
          <p:nvSpPr>
            <p:cNvPr id="181" name="Google Shape;181;p24"/>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2" name="Google Shape;182;p24"/>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3" name="Google Shape;183;p24"/>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184" name="Google Shape;184;p24"/>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185" name="Google Shape;185;p2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 and body 3 1">
    <p:spTree>
      <p:nvGrpSpPr>
        <p:cNvPr id="186" name="Shape 186"/>
        <p:cNvGrpSpPr/>
        <p:nvPr/>
      </p:nvGrpSpPr>
      <p:grpSpPr>
        <a:xfrm>
          <a:off x="0" y="0"/>
          <a:ext cx="0" cy="0"/>
          <a:chOff x="0" y="0"/>
          <a:chExt cx="0" cy="0"/>
        </a:xfrm>
      </p:grpSpPr>
      <p:sp>
        <p:nvSpPr>
          <p:cNvPr id="187" name="Google Shape;187;p25"/>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88" name="Google Shape;188;p25"/>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9" name="Google Shape;189;p25"/>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0" name="Google Shape;190;p2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191" name="Google Shape;191;p25"/>
          <p:cNvGrpSpPr/>
          <p:nvPr/>
        </p:nvGrpSpPr>
        <p:grpSpPr>
          <a:xfrm>
            <a:off x="-21699" y="1058795"/>
            <a:ext cx="12252500" cy="60959"/>
            <a:chOff x="-16275" y="794131"/>
            <a:chExt cx="9189375" cy="73800"/>
          </a:xfrm>
        </p:grpSpPr>
        <p:sp>
          <p:nvSpPr>
            <p:cNvPr id="192" name="Google Shape;192;p25"/>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3" name="Google Shape;193;p25"/>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4" name="Google Shape;194;p25"/>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195" name="Google Shape;195;p25"/>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196" name="Google Shape;196;p2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197" name="Shape 197"/>
        <p:cNvGrpSpPr/>
        <p:nvPr/>
      </p:nvGrpSpPr>
      <p:grpSpPr>
        <a:xfrm>
          <a:off x="0" y="0"/>
          <a:ext cx="0" cy="0"/>
          <a:chOff x="0" y="0"/>
          <a:chExt cx="0" cy="0"/>
        </a:xfrm>
      </p:grpSpPr>
      <p:sp>
        <p:nvSpPr>
          <p:cNvPr id="198" name="Google Shape;198;p26"/>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199" name="Google Shape;199;p26"/>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0" name="Google Shape;200;p26"/>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01" name="Google Shape;201;p2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2" name="Google Shape;202;p26"/>
          <p:cNvGrpSpPr/>
          <p:nvPr/>
        </p:nvGrpSpPr>
        <p:grpSpPr>
          <a:xfrm>
            <a:off x="-21699" y="1058795"/>
            <a:ext cx="12252500" cy="60959"/>
            <a:chOff x="-16275" y="794131"/>
            <a:chExt cx="9189375" cy="73800"/>
          </a:xfrm>
        </p:grpSpPr>
        <p:sp>
          <p:nvSpPr>
            <p:cNvPr id="203" name="Google Shape;203;p26"/>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4" name="Google Shape;204;p26"/>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05" name="Google Shape;205;p26"/>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06" name="Google Shape;206;p26"/>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207" name="Google Shape;207;p2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 and body 1 1">
    <p:spTree>
      <p:nvGrpSpPr>
        <p:cNvPr id="208" name="Shape 208"/>
        <p:cNvGrpSpPr/>
        <p:nvPr/>
      </p:nvGrpSpPr>
      <p:grpSpPr>
        <a:xfrm>
          <a:off x="0" y="0"/>
          <a:ext cx="0" cy="0"/>
          <a:chOff x="0" y="0"/>
          <a:chExt cx="0" cy="0"/>
        </a:xfrm>
      </p:grpSpPr>
      <p:sp>
        <p:nvSpPr>
          <p:cNvPr id="209" name="Google Shape;209;p27"/>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0" name="Google Shape;210;p27"/>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11" name="Google Shape;211;p27"/>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12" name="Google Shape;212;p2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13" name="Google Shape;213;p27"/>
          <p:cNvGrpSpPr/>
          <p:nvPr/>
        </p:nvGrpSpPr>
        <p:grpSpPr>
          <a:xfrm>
            <a:off x="-21699" y="1058795"/>
            <a:ext cx="12252500" cy="60959"/>
            <a:chOff x="-16275" y="794131"/>
            <a:chExt cx="9189375" cy="73800"/>
          </a:xfrm>
        </p:grpSpPr>
        <p:sp>
          <p:nvSpPr>
            <p:cNvPr id="214" name="Google Shape;214;p27"/>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5" name="Google Shape;215;p27"/>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16" name="Google Shape;216;p27"/>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17" name="Google Shape;217;p27"/>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218" name="Google Shape;218;p2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219" name="Shape 219"/>
        <p:cNvGrpSpPr/>
        <p:nvPr/>
      </p:nvGrpSpPr>
      <p:grpSpPr>
        <a:xfrm>
          <a:off x="0" y="0"/>
          <a:ext cx="0" cy="0"/>
          <a:chOff x="0" y="0"/>
          <a:chExt cx="0" cy="0"/>
        </a:xfrm>
      </p:grpSpPr>
      <p:sp>
        <p:nvSpPr>
          <p:cNvPr id="220" name="Google Shape;220;p28"/>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21" name="Google Shape;221;p28"/>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22" name="Google Shape;222;p2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3" name="Google Shape;223;p28"/>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224" name="Google Shape;224;p28"/>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25" name="Google Shape;225;p2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 and two columns 2 1">
    <p:spTree>
      <p:nvGrpSpPr>
        <p:cNvPr id="226" name="Shape 226"/>
        <p:cNvGrpSpPr/>
        <p:nvPr/>
      </p:nvGrpSpPr>
      <p:grpSpPr>
        <a:xfrm>
          <a:off x="0" y="0"/>
          <a:ext cx="0" cy="0"/>
          <a:chOff x="0" y="0"/>
          <a:chExt cx="0" cy="0"/>
        </a:xfrm>
      </p:grpSpPr>
      <p:sp>
        <p:nvSpPr>
          <p:cNvPr id="227" name="Google Shape;227;p29"/>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28" name="Google Shape;228;p29"/>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29" name="Google Shape;229;p2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0" name="Google Shape;230;p29"/>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231" name="Google Shape;231;p29"/>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32" name="Google Shape;232;p2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233" name="Shape 233"/>
        <p:cNvGrpSpPr/>
        <p:nvPr/>
      </p:nvGrpSpPr>
      <p:grpSpPr>
        <a:xfrm>
          <a:off x="0" y="0"/>
          <a:ext cx="0" cy="0"/>
          <a:chOff x="0" y="0"/>
          <a:chExt cx="0" cy="0"/>
        </a:xfrm>
      </p:grpSpPr>
      <p:sp>
        <p:nvSpPr>
          <p:cNvPr id="234" name="Google Shape;234;p30"/>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35" name="Google Shape;235;p30"/>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36" name="Google Shape;236;p30"/>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37" name="Google Shape;237;p3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38" name="Google Shape;238;p30"/>
          <p:cNvGrpSpPr/>
          <p:nvPr/>
        </p:nvGrpSpPr>
        <p:grpSpPr>
          <a:xfrm>
            <a:off x="-21699" y="1058795"/>
            <a:ext cx="12252500" cy="60959"/>
            <a:chOff x="-16275" y="794131"/>
            <a:chExt cx="9189375" cy="73800"/>
          </a:xfrm>
        </p:grpSpPr>
        <p:sp>
          <p:nvSpPr>
            <p:cNvPr id="239" name="Google Shape;239;p30"/>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0" name="Google Shape;240;p30"/>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41" name="Google Shape;241;p30"/>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42" name="Google Shape;242;p30"/>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243" name="Google Shape;243;p3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 and two columns 1 1">
    <p:spTree>
      <p:nvGrpSpPr>
        <p:cNvPr id="244" name="Shape 244"/>
        <p:cNvGrpSpPr/>
        <p:nvPr/>
      </p:nvGrpSpPr>
      <p:grpSpPr>
        <a:xfrm>
          <a:off x="0" y="0"/>
          <a:ext cx="0" cy="0"/>
          <a:chOff x="0" y="0"/>
          <a:chExt cx="0" cy="0"/>
        </a:xfrm>
      </p:grpSpPr>
      <p:sp>
        <p:nvSpPr>
          <p:cNvPr id="245" name="Google Shape;245;p31"/>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46" name="Google Shape;246;p31"/>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47" name="Google Shape;247;p31"/>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248" name="Google Shape;248;p3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49" name="Google Shape;249;p31"/>
          <p:cNvGrpSpPr/>
          <p:nvPr/>
        </p:nvGrpSpPr>
        <p:grpSpPr>
          <a:xfrm>
            <a:off x="-21699" y="1058795"/>
            <a:ext cx="12252500" cy="60959"/>
            <a:chOff x="-16275" y="794131"/>
            <a:chExt cx="9189375" cy="73800"/>
          </a:xfrm>
        </p:grpSpPr>
        <p:sp>
          <p:nvSpPr>
            <p:cNvPr id="250" name="Google Shape;250;p31"/>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1" name="Google Shape;251;p31"/>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52" name="Google Shape;252;p31"/>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53" name="Google Shape;253;p31"/>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254" name="Google Shape;254;p3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type="title">
  <p:cSld name="TITLE">
    <p:spTree>
      <p:nvGrpSpPr>
        <p:cNvPr id="29" name="Shape 29"/>
        <p:cNvGrpSpPr/>
        <p:nvPr/>
      </p:nvGrpSpPr>
      <p:grpSpPr>
        <a:xfrm>
          <a:off x="0" y="0"/>
          <a:ext cx="0" cy="0"/>
          <a:chOff x="0" y="0"/>
          <a:chExt cx="0" cy="0"/>
        </a:xfrm>
      </p:grpSpPr>
      <p:sp>
        <p:nvSpPr>
          <p:cNvPr id="30" name="Google Shape;30;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sp>
        <p:nvSpPr>
          <p:cNvPr id="256" name="Google Shape;256;p3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7" name="Google Shape;257;p32"/>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258" name="Google Shape;258;p32"/>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59" name="Google Shape;259;p3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60" name="Shape 260"/>
        <p:cNvGrpSpPr/>
        <p:nvPr/>
      </p:nvGrpSpPr>
      <p:grpSpPr>
        <a:xfrm>
          <a:off x="0" y="0"/>
          <a:ext cx="0" cy="0"/>
          <a:chOff x="0" y="0"/>
          <a:chExt cx="0" cy="0"/>
        </a:xfrm>
      </p:grpSpPr>
      <p:sp>
        <p:nvSpPr>
          <p:cNvPr id="261" name="Google Shape;261;p33"/>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62" name="Google Shape;262;p33"/>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263" name="Google Shape;263;p3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64" name="Google Shape;264;p33"/>
          <p:cNvGrpSpPr/>
          <p:nvPr/>
        </p:nvGrpSpPr>
        <p:grpSpPr>
          <a:xfrm>
            <a:off x="-21699" y="1058795"/>
            <a:ext cx="12252500" cy="60959"/>
            <a:chOff x="-16275" y="794131"/>
            <a:chExt cx="9189375" cy="73800"/>
          </a:xfrm>
        </p:grpSpPr>
        <p:sp>
          <p:nvSpPr>
            <p:cNvPr id="265" name="Google Shape;265;p33"/>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6" name="Google Shape;266;p33"/>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67" name="Google Shape;267;p33"/>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68" name="Google Shape;268;p33"/>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269" name="Google Shape;269;p3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 column text 1">
    <p:spTree>
      <p:nvGrpSpPr>
        <p:cNvPr id="270" name="Shape 270"/>
        <p:cNvGrpSpPr/>
        <p:nvPr/>
      </p:nvGrpSpPr>
      <p:grpSpPr>
        <a:xfrm>
          <a:off x="0" y="0"/>
          <a:ext cx="0" cy="0"/>
          <a:chOff x="0" y="0"/>
          <a:chExt cx="0" cy="0"/>
        </a:xfrm>
      </p:grpSpPr>
      <p:sp>
        <p:nvSpPr>
          <p:cNvPr id="271" name="Google Shape;271;p34"/>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272" name="Google Shape;272;p34"/>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273" name="Google Shape;273;p3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74" name="Google Shape;274;p34"/>
          <p:cNvGrpSpPr/>
          <p:nvPr/>
        </p:nvGrpSpPr>
        <p:grpSpPr>
          <a:xfrm>
            <a:off x="-21699" y="1058795"/>
            <a:ext cx="12252500" cy="60959"/>
            <a:chOff x="-16275" y="794131"/>
            <a:chExt cx="9189375" cy="73800"/>
          </a:xfrm>
        </p:grpSpPr>
        <p:sp>
          <p:nvSpPr>
            <p:cNvPr id="275" name="Google Shape;275;p34"/>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76" name="Google Shape;276;p34"/>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77" name="Google Shape;277;p34"/>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278" name="Google Shape;278;p34"/>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279" name="Google Shape;279;p3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80" name="Shape 280"/>
        <p:cNvGrpSpPr/>
        <p:nvPr/>
      </p:nvGrpSpPr>
      <p:grpSpPr>
        <a:xfrm>
          <a:off x="0" y="0"/>
          <a:ext cx="0" cy="0"/>
          <a:chOff x="0" y="0"/>
          <a:chExt cx="0" cy="0"/>
        </a:xfrm>
      </p:grpSpPr>
      <p:sp>
        <p:nvSpPr>
          <p:cNvPr id="281" name="Google Shape;281;p35"/>
          <p:cNvSpPr txBox="1"/>
          <p:nvPr>
            <p:ph type="title"/>
          </p:nvPr>
        </p:nvSpPr>
        <p:spPr>
          <a:xfrm>
            <a:off x="3536100" y="1670433"/>
            <a:ext cx="8492000" cy="21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300"/>
              <a:buFont typeface="Roboto Medium"/>
              <a:buNone/>
              <a:defRPr sz="5733">
                <a:latin typeface="Roboto Medium"/>
                <a:ea typeface="Roboto Medium"/>
                <a:cs typeface="Roboto Medium"/>
                <a:sym typeface="Roboto Medium"/>
              </a:defRPr>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p:txBody>
      </p:sp>
      <p:sp>
        <p:nvSpPr>
          <p:cNvPr id="282" name="Google Shape;282;p3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5"/>
          <p:cNvSpPr txBox="1"/>
          <p:nvPr>
            <p:ph idx="1" type="subTitle"/>
          </p:nvPr>
        </p:nvSpPr>
        <p:spPr>
          <a:xfrm>
            <a:off x="3536100" y="3818433"/>
            <a:ext cx="84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284" name="Google Shape;284;p3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285" name="Google Shape;285;p35"/>
          <p:cNvPicPr preferRelativeResize="0"/>
          <p:nvPr/>
        </p:nvPicPr>
        <p:blipFill rotWithShape="1">
          <a:blip r:embed="rId2">
            <a:alphaModFix/>
          </a:blip>
          <a:srcRect b="0" l="0" r="0" t="0"/>
          <a:stretch/>
        </p:blipFill>
        <p:spPr>
          <a:xfrm>
            <a:off x="-915937" y="1"/>
            <a:ext cx="5692677" cy="685800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86" name="Shape 286"/>
        <p:cNvGrpSpPr/>
        <p:nvPr/>
      </p:nvGrpSpPr>
      <p:grpSpPr>
        <a:xfrm>
          <a:off x="0" y="0"/>
          <a:ext cx="0" cy="0"/>
          <a:chOff x="0" y="0"/>
          <a:chExt cx="0" cy="0"/>
        </a:xfrm>
      </p:grpSpPr>
      <p:sp>
        <p:nvSpPr>
          <p:cNvPr id="287" name="Google Shape;287;p36"/>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288" name="Google Shape;288;p36"/>
          <p:cNvSpPr txBox="1"/>
          <p:nvPr>
            <p:ph type="title"/>
          </p:nvPr>
        </p:nvSpPr>
        <p:spPr>
          <a:xfrm>
            <a:off x="354000" y="18474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Font typeface="Montserrat"/>
              <a:buNone/>
              <a:defRPr sz="5600">
                <a:latin typeface="Montserrat"/>
                <a:ea typeface="Montserrat"/>
                <a:cs typeface="Montserrat"/>
                <a:sym typeface="Montserrat"/>
              </a:defRPr>
            </a:lvl1pPr>
            <a:lvl2pPr lvl="1" algn="ctr">
              <a:lnSpc>
                <a:spcPct val="100000"/>
              </a:lnSpc>
              <a:spcBef>
                <a:spcPts val="0"/>
              </a:spcBef>
              <a:spcAft>
                <a:spcPts val="0"/>
              </a:spcAft>
              <a:buSzPts val="4200"/>
              <a:buFont typeface="Roboto"/>
              <a:buNone/>
              <a:defRPr sz="5600">
                <a:latin typeface="Roboto"/>
                <a:ea typeface="Roboto"/>
                <a:cs typeface="Roboto"/>
                <a:sym typeface="Roboto"/>
              </a:defRPr>
            </a:lvl2pPr>
            <a:lvl3pPr lvl="2" algn="ctr">
              <a:lnSpc>
                <a:spcPct val="100000"/>
              </a:lnSpc>
              <a:spcBef>
                <a:spcPts val="0"/>
              </a:spcBef>
              <a:spcAft>
                <a:spcPts val="0"/>
              </a:spcAft>
              <a:buSzPts val="4200"/>
              <a:buFont typeface="Roboto"/>
              <a:buNone/>
              <a:defRPr sz="5600">
                <a:latin typeface="Roboto"/>
                <a:ea typeface="Roboto"/>
                <a:cs typeface="Roboto"/>
                <a:sym typeface="Roboto"/>
              </a:defRPr>
            </a:lvl3pPr>
            <a:lvl4pPr lvl="3" algn="ctr">
              <a:lnSpc>
                <a:spcPct val="100000"/>
              </a:lnSpc>
              <a:spcBef>
                <a:spcPts val="0"/>
              </a:spcBef>
              <a:spcAft>
                <a:spcPts val="0"/>
              </a:spcAft>
              <a:buSzPts val="4200"/>
              <a:buFont typeface="Roboto"/>
              <a:buNone/>
              <a:defRPr sz="5600">
                <a:latin typeface="Roboto"/>
                <a:ea typeface="Roboto"/>
                <a:cs typeface="Roboto"/>
                <a:sym typeface="Roboto"/>
              </a:defRPr>
            </a:lvl4pPr>
            <a:lvl5pPr lvl="4" algn="ctr">
              <a:lnSpc>
                <a:spcPct val="100000"/>
              </a:lnSpc>
              <a:spcBef>
                <a:spcPts val="0"/>
              </a:spcBef>
              <a:spcAft>
                <a:spcPts val="0"/>
              </a:spcAft>
              <a:buSzPts val="4200"/>
              <a:buFont typeface="Roboto"/>
              <a:buNone/>
              <a:defRPr sz="5600">
                <a:latin typeface="Roboto"/>
                <a:ea typeface="Roboto"/>
                <a:cs typeface="Roboto"/>
                <a:sym typeface="Roboto"/>
              </a:defRPr>
            </a:lvl5pPr>
            <a:lvl6pPr lvl="5" algn="ctr">
              <a:lnSpc>
                <a:spcPct val="100000"/>
              </a:lnSpc>
              <a:spcBef>
                <a:spcPts val="0"/>
              </a:spcBef>
              <a:spcAft>
                <a:spcPts val="0"/>
              </a:spcAft>
              <a:buSzPts val="4200"/>
              <a:buFont typeface="Roboto"/>
              <a:buNone/>
              <a:defRPr sz="5600">
                <a:latin typeface="Roboto"/>
                <a:ea typeface="Roboto"/>
                <a:cs typeface="Roboto"/>
                <a:sym typeface="Roboto"/>
              </a:defRPr>
            </a:lvl6pPr>
            <a:lvl7pPr lvl="6" algn="ctr">
              <a:lnSpc>
                <a:spcPct val="100000"/>
              </a:lnSpc>
              <a:spcBef>
                <a:spcPts val="0"/>
              </a:spcBef>
              <a:spcAft>
                <a:spcPts val="0"/>
              </a:spcAft>
              <a:buSzPts val="4200"/>
              <a:buFont typeface="Roboto"/>
              <a:buNone/>
              <a:defRPr sz="5600">
                <a:latin typeface="Roboto"/>
                <a:ea typeface="Roboto"/>
                <a:cs typeface="Roboto"/>
                <a:sym typeface="Roboto"/>
              </a:defRPr>
            </a:lvl7pPr>
            <a:lvl8pPr lvl="7" algn="ctr">
              <a:lnSpc>
                <a:spcPct val="100000"/>
              </a:lnSpc>
              <a:spcBef>
                <a:spcPts val="0"/>
              </a:spcBef>
              <a:spcAft>
                <a:spcPts val="0"/>
              </a:spcAft>
              <a:buSzPts val="4200"/>
              <a:buFont typeface="Roboto"/>
              <a:buNone/>
              <a:defRPr sz="5600">
                <a:latin typeface="Roboto"/>
                <a:ea typeface="Roboto"/>
                <a:cs typeface="Roboto"/>
                <a:sym typeface="Roboto"/>
              </a:defRPr>
            </a:lvl8pPr>
            <a:lvl9pPr lvl="8" algn="ctr">
              <a:lnSpc>
                <a:spcPct val="100000"/>
              </a:lnSpc>
              <a:spcBef>
                <a:spcPts val="0"/>
              </a:spcBef>
              <a:spcAft>
                <a:spcPts val="0"/>
              </a:spcAft>
              <a:buSzPts val="4200"/>
              <a:buFont typeface="Roboto"/>
              <a:buNone/>
              <a:defRPr sz="5600">
                <a:latin typeface="Roboto"/>
                <a:ea typeface="Roboto"/>
                <a:cs typeface="Roboto"/>
                <a:sym typeface="Roboto"/>
              </a:defRPr>
            </a:lvl9pPr>
          </a:lstStyle>
          <a:p/>
        </p:txBody>
      </p:sp>
      <p:sp>
        <p:nvSpPr>
          <p:cNvPr id="289" name="Google Shape;289;p36"/>
          <p:cNvSpPr txBox="1"/>
          <p:nvPr>
            <p:ph idx="1" type="subTitle"/>
          </p:nvPr>
        </p:nvSpPr>
        <p:spPr>
          <a:xfrm>
            <a:off x="354000" y="39406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100"/>
              <a:buFont typeface="Roboto"/>
              <a:buNone/>
              <a:defRPr sz="2800">
                <a:latin typeface="Roboto"/>
                <a:ea typeface="Roboto"/>
                <a:cs typeface="Roboto"/>
                <a:sym typeface="Roboto"/>
              </a:defRPr>
            </a:lvl2pPr>
            <a:lvl3pPr lvl="2" algn="ctr">
              <a:lnSpc>
                <a:spcPct val="100000"/>
              </a:lnSpc>
              <a:spcBef>
                <a:spcPts val="0"/>
              </a:spcBef>
              <a:spcAft>
                <a:spcPts val="0"/>
              </a:spcAft>
              <a:buSzPts val="2100"/>
              <a:buFont typeface="Roboto"/>
              <a:buNone/>
              <a:defRPr sz="2800">
                <a:latin typeface="Roboto"/>
                <a:ea typeface="Roboto"/>
                <a:cs typeface="Roboto"/>
                <a:sym typeface="Roboto"/>
              </a:defRPr>
            </a:lvl3pPr>
            <a:lvl4pPr lvl="3" algn="ctr">
              <a:lnSpc>
                <a:spcPct val="100000"/>
              </a:lnSpc>
              <a:spcBef>
                <a:spcPts val="0"/>
              </a:spcBef>
              <a:spcAft>
                <a:spcPts val="0"/>
              </a:spcAft>
              <a:buSzPts val="2100"/>
              <a:buFont typeface="Roboto"/>
              <a:buNone/>
              <a:defRPr sz="2800">
                <a:latin typeface="Roboto"/>
                <a:ea typeface="Roboto"/>
                <a:cs typeface="Roboto"/>
                <a:sym typeface="Roboto"/>
              </a:defRPr>
            </a:lvl4pPr>
            <a:lvl5pPr lvl="4" algn="ctr">
              <a:lnSpc>
                <a:spcPct val="100000"/>
              </a:lnSpc>
              <a:spcBef>
                <a:spcPts val="0"/>
              </a:spcBef>
              <a:spcAft>
                <a:spcPts val="0"/>
              </a:spcAft>
              <a:buSzPts val="2100"/>
              <a:buFont typeface="Roboto"/>
              <a:buNone/>
              <a:defRPr sz="2800">
                <a:latin typeface="Roboto"/>
                <a:ea typeface="Roboto"/>
                <a:cs typeface="Roboto"/>
                <a:sym typeface="Roboto"/>
              </a:defRPr>
            </a:lvl5pPr>
            <a:lvl6pPr lvl="5" algn="ctr">
              <a:lnSpc>
                <a:spcPct val="100000"/>
              </a:lnSpc>
              <a:spcBef>
                <a:spcPts val="0"/>
              </a:spcBef>
              <a:spcAft>
                <a:spcPts val="0"/>
              </a:spcAft>
              <a:buSzPts val="2100"/>
              <a:buFont typeface="Roboto"/>
              <a:buNone/>
              <a:defRPr sz="2800">
                <a:latin typeface="Roboto"/>
                <a:ea typeface="Roboto"/>
                <a:cs typeface="Roboto"/>
                <a:sym typeface="Roboto"/>
              </a:defRPr>
            </a:lvl6pPr>
            <a:lvl7pPr lvl="6" algn="ctr">
              <a:lnSpc>
                <a:spcPct val="100000"/>
              </a:lnSpc>
              <a:spcBef>
                <a:spcPts val="0"/>
              </a:spcBef>
              <a:spcAft>
                <a:spcPts val="0"/>
              </a:spcAft>
              <a:buSzPts val="2100"/>
              <a:buFont typeface="Roboto"/>
              <a:buNone/>
              <a:defRPr sz="2800">
                <a:latin typeface="Roboto"/>
                <a:ea typeface="Roboto"/>
                <a:cs typeface="Roboto"/>
                <a:sym typeface="Roboto"/>
              </a:defRPr>
            </a:lvl7pPr>
            <a:lvl8pPr lvl="7" algn="ctr">
              <a:lnSpc>
                <a:spcPct val="100000"/>
              </a:lnSpc>
              <a:spcBef>
                <a:spcPts val="0"/>
              </a:spcBef>
              <a:spcAft>
                <a:spcPts val="0"/>
              </a:spcAft>
              <a:buSzPts val="2100"/>
              <a:buFont typeface="Roboto"/>
              <a:buNone/>
              <a:defRPr sz="2800">
                <a:latin typeface="Roboto"/>
                <a:ea typeface="Roboto"/>
                <a:cs typeface="Roboto"/>
                <a:sym typeface="Roboto"/>
              </a:defRPr>
            </a:lvl8pPr>
            <a:lvl9pPr lvl="8" algn="ctr">
              <a:lnSpc>
                <a:spcPct val="100000"/>
              </a:lnSpc>
              <a:spcBef>
                <a:spcPts val="0"/>
              </a:spcBef>
              <a:spcAft>
                <a:spcPts val="0"/>
              </a:spcAft>
              <a:buSzPts val="2100"/>
              <a:buFont typeface="Roboto"/>
              <a:buNone/>
              <a:defRPr sz="2800">
                <a:latin typeface="Roboto"/>
                <a:ea typeface="Roboto"/>
                <a:cs typeface="Roboto"/>
                <a:sym typeface="Roboto"/>
              </a:defRPr>
            </a:lvl9pPr>
          </a:lstStyle>
          <a:p/>
        </p:txBody>
      </p:sp>
      <p:sp>
        <p:nvSpPr>
          <p:cNvPr id="290" name="Google Shape;290;p36"/>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0"/>
              </a:spcBef>
              <a:spcAft>
                <a:spcPts val="0"/>
              </a:spcAft>
              <a:buSzPts val="1400"/>
              <a:buFont typeface="Roboto"/>
              <a:buChar char="■"/>
              <a:defRPr>
                <a:latin typeface="Roboto"/>
                <a:ea typeface="Roboto"/>
                <a:cs typeface="Roboto"/>
                <a:sym typeface="Roboto"/>
              </a:defRPr>
            </a:lvl9pPr>
          </a:lstStyle>
          <a:p/>
        </p:txBody>
      </p:sp>
      <p:sp>
        <p:nvSpPr>
          <p:cNvPr id="291" name="Google Shape;291;p3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92" name="Google Shape;292;p3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293" name="Google Shape;293;p36"/>
          <p:cNvPicPr preferRelativeResize="0"/>
          <p:nvPr/>
        </p:nvPicPr>
        <p:blipFill rotWithShape="1">
          <a:blip r:embed="rId2">
            <a:alphaModFix/>
          </a:blip>
          <a:srcRect b="0" l="0" r="0" t="0"/>
          <a:stretch/>
        </p:blipFill>
        <p:spPr>
          <a:xfrm>
            <a:off x="77435" y="64967"/>
            <a:ext cx="1156799" cy="139360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94" name="Shape 294"/>
        <p:cNvGrpSpPr/>
        <p:nvPr/>
      </p:nvGrpSpPr>
      <p:grpSpPr>
        <a:xfrm>
          <a:off x="0" y="0"/>
          <a:ext cx="0" cy="0"/>
          <a:chOff x="0" y="0"/>
          <a:chExt cx="0" cy="0"/>
        </a:xfrm>
      </p:grpSpPr>
      <p:sp>
        <p:nvSpPr>
          <p:cNvPr id="295" name="Google Shape;295;p37"/>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96" name="Google Shape;296;p3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97" name="Google Shape;297;p37"/>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298" name="Google Shape;298;p3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 1">
    <p:spTree>
      <p:nvGrpSpPr>
        <p:cNvPr id="299" name="Shape 299"/>
        <p:cNvGrpSpPr/>
        <p:nvPr/>
      </p:nvGrpSpPr>
      <p:grpSpPr>
        <a:xfrm>
          <a:off x="0" y="0"/>
          <a:ext cx="0" cy="0"/>
          <a:chOff x="0" y="0"/>
          <a:chExt cx="0" cy="0"/>
        </a:xfrm>
      </p:grpSpPr>
      <p:sp>
        <p:nvSpPr>
          <p:cNvPr id="300" name="Google Shape;300;p38"/>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01" name="Google Shape;301;p3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02" name="Google Shape;302;p38"/>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303" name="Google Shape;303;p3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304" name="Shape 304"/>
        <p:cNvGrpSpPr/>
        <p:nvPr/>
      </p:nvGrpSpPr>
      <p:grpSpPr>
        <a:xfrm>
          <a:off x="0" y="0"/>
          <a:ext cx="0" cy="0"/>
          <a:chOff x="0" y="0"/>
          <a:chExt cx="0" cy="0"/>
        </a:xfrm>
      </p:grpSpPr>
      <p:sp>
        <p:nvSpPr>
          <p:cNvPr id="305" name="Google Shape;305;p3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06" name="Google Shape;306;p39"/>
          <p:cNvPicPr preferRelativeResize="0"/>
          <p:nvPr/>
        </p:nvPicPr>
        <p:blipFill rotWithShape="1">
          <a:blip r:embed="rId2">
            <a:alphaModFix/>
          </a:blip>
          <a:srcRect b="0" l="0" r="0" t="0"/>
          <a:stretch/>
        </p:blipFill>
        <p:spPr>
          <a:xfrm>
            <a:off x="9877933" y="90233"/>
            <a:ext cx="2209408" cy="743301"/>
          </a:xfrm>
          <a:prstGeom prst="rect">
            <a:avLst/>
          </a:prstGeom>
          <a:noFill/>
          <a:ln>
            <a:noFill/>
          </a:ln>
        </p:spPr>
      </p:pic>
      <p:grpSp>
        <p:nvGrpSpPr>
          <p:cNvPr id="307" name="Google Shape;307;p39"/>
          <p:cNvGrpSpPr/>
          <p:nvPr/>
        </p:nvGrpSpPr>
        <p:grpSpPr>
          <a:xfrm>
            <a:off x="1081450" y="6478933"/>
            <a:ext cx="10077121" cy="26209"/>
            <a:chOff x="305375" y="794131"/>
            <a:chExt cx="8867583" cy="73842"/>
          </a:xfrm>
        </p:grpSpPr>
        <p:sp>
          <p:nvSpPr>
            <p:cNvPr id="308" name="Google Shape;308;p39"/>
            <p:cNvSpPr/>
            <p:nvPr/>
          </p:nvSpPr>
          <p:spPr>
            <a:xfrm>
              <a:off x="305375" y="794173"/>
              <a:ext cx="58242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309" name="Google Shape;309;p39"/>
            <p:cNvSpPr/>
            <p:nvPr/>
          </p:nvSpPr>
          <p:spPr>
            <a:xfrm>
              <a:off x="6011995" y="794131"/>
              <a:ext cx="199800" cy="73800"/>
            </a:xfrm>
            <a:prstGeom prst="triangle">
              <a:avLst>
                <a:gd fmla="val 50255"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310" name="Google Shape;310;p39"/>
            <p:cNvSpPr/>
            <p:nvPr/>
          </p:nvSpPr>
          <p:spPr>
            <a:xfrm>
              <a:off x="6115958" y="794157"/>
              <a:ext cx="30570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grpSp>
      <p:sp>
        <p:nvSpPr>
          <p:cNvPr id="311" name="Google Shape;311;p39"/>
          <p:cNvSpPr txBox="1"/>
          <p:nvPr>
            <p:ph type="title"/>
          </p:nvPr>
        </p:nvSpPr>
        <p:spPr>
          <a:xfrm>
            <a:off x="1475975" y="353825"/>
            <a:ext cx="6449600" cy="54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312" name="Google Shape;312;p39"/>
          <p:cNvSpPr txBox="1"/>
          <p:nvPr>
            <p:ph idx="1" type="subTitle"/>
          </p:nvPr>
        </p:nvSpPr>
        <p:spPr>
          <a:xfrm>
            <a:off x="3962900" y="1132251"/>
            <a:ext cx="3963200" cy="283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313" name="Google Shape;313;p3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BC Mojaloop Functional Enhancements">
  <p:cSld name="CBC Mojaloop Functional Enhancements">
    <p:spTree>
      <p:nvGrpSpPr>
        <p:cNvPr id="314" name="Shape 314"/>
        <p:cNvGrpSpPr/>
        <p:nvPr/>
      </p:nvGrpSpPr>
      <p:grpSpPr>
        <a:xfrm>
          <a:off x="0" y="0"/>
          <a:ext cx="0" cy="0"/>
          <a:chOff x="0" y="0"/>
          <a:chExt cx="0" cy="0"/>
        </a:xfrm>
      </p:grpSpPr>
      <p:sp>
        <p:nvSpPr>
          <p:cNvPr id="315" name="Google Shape;315;p40"/>
          <p:cNvSpPr txBox="1"/>
          <p:nvPr>
            <p:ph type="title"/>
          </p:nvPr>
        </p:nvSpPr>
        <p:spPr>
          <a:xfrm>
            <a:off x="313167" y="142467"/>
            <a:ext cx="7748000" cy="61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933"/>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6" name="Google Shape;316;p4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17" name="Google Shape;317;p40"/>
          <p:cNvSpPr/>
          <p:nvPr/>
        </p:nvSpPr>
        <p:spPr>
          <a:xfrm>
            <a:off x="8568400" y="4022100"/>
            <a:ext cx="1487600" cy="4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318" name="Google Shape;318;p40"/>
          <p:cNvSpPr/>
          <p:nvPr/>
        </p:nvSpPr>
        <p:spPr>
          <a:xfrm>
            <a:off x="8550233" y="1138200"/>
            <a:ext cx="1487600" cy="763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319" name="Google Shape;319;p40"/>
          <p:cNvSpPr/>
          <p:nvPr/>
        </p:nvSpPr>
        <p:spPr>
          <a:xfrm>
            <a:off x="8568400" y="5137500"/>
            <a:ext cx="1487600" cy="45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320" name="Google Shape;320;p40"/>
          <p:cNvSpPr/>
          <p:nvPr/>
        </p:nvSpPr>
        <p:spPr>
          <a:xfrm>
            <a:off x="8568400" y="4568200"/>
            <a:ext cx="1487600" cy="454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321" name="Google Shape;321;p40"/>
          <p:cNvSpPr txBox="1"/>
          <p:nvPr/>
        </p:nvSpPr>
        <p:spPr>
          <a:xfrm rot="-5400000">
            <a:off x="7658767" y="4701074"/>
            <a:ext cx="1215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322" name="Google Shape;322;p40"/>
          <p:cNvCxnSpPr/>
          <p:nvPr/>
        </p:nvCxnSpPr>
        <p:spPr>
          <a:xfrm flipH="1" rot="10800000">
            <a:off x="8431800" y="2964951"/>
            <a:ext cx="3381600" cy="10800"/>
          </a:xfrm>
          <a:prstGeom prst="straightConnector1">
            <a:avLst/>
          </a:prstGeom>
          <a:noFill/>
          <a:ln cap="flat" cmpd="sng" w="9525">
            <a:solidFill>
              <a:schemeClr val="dk2"/>
            </a:solidFill>
            <a:prstDash val="solid"/>
            <a:round/>
            <a:headEnd len="sm" w="sm" type="none"/>
            <a:tailEnd len="sm" w="sm" type="none"/>
          </a:ln>
        </p:spPr>
      </p:cxnSp>
      <p:sp>
        <p:nvSpPr>
          <p:cNvPr id="323" name="Google Shape;323;p40"/>
          <p:cNvSpPr/>
          <p:nvPr/>
        </p:nvSpPr>
        <p:spPr>
          <a:xfrm>
            <a:off x="10202892" y="11382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324" name="Google Shape;324;p40"/>
          <p:cNvSpPr/>
          <p:nvPr/>
        </p:nvSpPr>
        <p:spPr>
          <a:xfrm>
            <a:off x="10295200" y="30766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325" name="Google Shape;325;p40"/>
          <p:cNvSpPr/>
          <p:nvPr/>
        </p:nvSpPr>
        <p:spPr>
          <a:xfrm rot="5401980">
            <a:off x="10633297" y="45136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326" name="Google Shape;326;p40"/>
          <p:cNvSpPr txBox="1"/>
          <p:nvPr/>
        </p:nvSpPr>
        <p:spPr>
          <a:xfrm>
            <a:off x="8606384" y="342867"/>
            <a:ext cx="1293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327" name="Google Shape;327;p40"/>
          <p:cNvSpPr txBox="1"/>
          <p:nvPr/>
        </p:nvSpPr>
        <p:spPr>
          <a:xfrm>
            <a:off x="10237303" y="348885"/>
            <a:ext cx="14864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328" name="Google Shape;328;p40"/>
          <p:cNvSpPr txBox="1"/>
          <p:nvPr/>
        </p:nvSpPr>
        <p:spPr>
          <a:xfrm rot="-5400000">
            <a:off x="7805767" y="1802047"/>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329" name="Google Shape;329;p40"/>
          <p:cNvSpPr/>
          <p:nvPr/>
        </p:nvSpPr>
        <p:spPr>
          <a:xfrm>
            <a:off x="8517500" y="1991612"/>
            <a:ext cx="1487600" cy="819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a:t>
            </a:r>
            <a:endParaRPr sz="400">
              <a:solidFill>
                <a:schemeClr val="dk1"/>
              </a:solidFill>
              <a:latin typeface="Roboto"/>
              <a:ea typeface="Roboto"/>
              <a:cs typeface="Roboto"/>
              <a:sym typeface="Roboto"/>
            </a:endParaRPr>
          </a:p>
        </p:txBody>
      </p:sp>
      <p:sp>
        <p:nvSpPr>
          <p:cNvPr id="330" name="Google Shape;330;p40"/>
          <p:cNvSpPr/>
          <p:nvPr/>
        </p:nvSpPr>
        <p:spPr>
          <a:xfrm>
            <a:off x="10239985" y="2422351"/>
            <a:ext cx="1487600" cy="38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cxnSp>
        <p:nvCxnSpPr>
          <p:cNvPr id="331" name="Google Shape;331;p40"/>
          <p:cNvCxnSpPr/>
          <p:nvPr/>
        </p:nvCxnSpPr>
        <p:spPr>
          <a:xfrm flipH="1" rot="10800000">
            <a:off x="10111467" y="4042217"/>
            <a:ext cx="13600" cy="1522800"/>
          </a:xfrm>
          <a:prstGeom prst="straightConnector1">
            <a:avLst/>
          </a:prstGeom>
          <a:noFill/>
          <a:ln cap="flat" cmpd="sng" w="9525">
            <a:solidFill>
              <a:schemeClr val="dk2"/>
            </a:solidFill>
            <a:prstDash val="solid"/>
            <a:round/>
            <a:headEnd len="sm" w="sm" type="none"/>
            <a:tailEnd len="sm" w="sm" type="none"/>
          </a:ln>
        </p:spPr>
      </p:cxnSp>
      <p:sp>
        <p:nvSpPr>
          <p:cNvPr id="332" name="Google Shape;332;p40"/>
          <p:cNvSpPr txBox="1"/>
          <p:nvPr/>
        </p:nvSpPr>
        <p:spPr>
          <a:xfrm rot="-5400000">
            <a:off x="7924967" y="3362307"/>
            <a:ext cx="682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333" name="Google Shape;333;p40"/>
          <p:cNvSpPr/>
          <p:nvPr/>
        </p:nvSpPr>
        <p:spPr>
          <a:xfrm>
            <a:off x="8568400" y="30765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cxnSp>
        <p:nvCxnSpPr>
          <p:cNvPr id="334" name="Google Shape;334;p40"/>
          <p:cNvCxnSpPr/>
          <p:nvPr/>
        </p:nvCxnSpPr>
        <p:spPr>
          <a:xfrm flipH="1" rot="10800000">
            <a:off x="8431800" y="3841117"/>
            <a:ext cx="3381600" cy="10800"/>
          </a:xfrm>
          <a:prstGeom prst="straightConnector1">
            <a:avLst/>
          </a:prstGeom>
          <a:noFill/>
          <a:ln cap="flat" cmpd="sng" w="9525">
            <a:solidFill>
              <a:schemeClr val="dk2"/>
            </a:solidFill>
            <a:prstDash val="solid"/>
            <a:round/>
            <a:headEnd len="sm" w="sm" type="none"/>
            <a:tailEnd len="sm" w="sm" type="none"/>
          </a:ln>
        </p:spPr>
      </p:cxnSp>
      <p:cxnSp>
        <p:nvCxnSpPr>
          <p:cNvPr id="335" name="Google Shape;335;p40"/>
          <p:cNvCxnSpPr/>
          <p:nvPr/>
        </p:nvCxnSpPr>
        <p:spPr>
          <a:xfrm flipH="1" rot="10800000">
            <a:off x="8471667" y="5711667"/>
            <a:ext cx="3381600" cy="10800"/>
          </a:xfrm>
          <a:prstGeom prst="straightConnector1">
            <a:avLst/>
          </a:prstGeom>
          <a:noFill/>
          <a:ln cap="flat" cmpd="sng" w="9525">
            <a:solidFill>
              <a:schemeClr val="dk2"/>
            </a:solidFill>
            <a:prstDash val="solid"/>
            <a:round/>
            <a:headEnd len="sm" w="sm" type="none"/>
            <a:tailEnd len="sm" w="sm" type="none"/>
          </a:ln>
        </p:spPr>
      </p:cxnSp>
      <p:sp>
        <p:nvSpPr>
          <p:cNvPr id="336" name="Google Shape;336;p40"/>
          <p:cNvSpPr/>
          <p:nvPr/>
        </p:nvSpPr>
        <p:spPr>
          <a:xfrm>
            <a:off x="10202909"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337" name="Google Shape;337;p40"/>
          <p:cNvSpPr txBox="1"/>
          <p:nvPr/>
        </p:nvSpPr>
        <p:spPr>
          <a:xfrm rot="-5400000">
            <a:off x="7805767" y="5977948"/>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338" name="Google Shape;338;p40"/>
          <p:cNvSpPr txBox="1"/>
          <p:nvPr/>
        </p:nvSpPr>
        <p:spPr>
          <a:xfrm rot="5400000">
            <a:off x="11186667" y="4554581"/>
            <a:ext cx="1215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339" name="Google Shape;339;p40"/>
          <p:cNvSpPr/>
          <p:nvPr/>
        </p:nvSpPr>
        <p:spPr>
          <a:xfrm>
            <a:off x="8568400"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340" name="Google Shape;340;p40"/>
          <p:cNvSpPr/>
          <p:nvPr/>
        </p:nvSpPr>
        <p:spPr>
          <a:xfrm rot="5401980">
            <a:off x="10714715" y="45865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341" name="Google Shape;341;p40"/>
          <p:cNvSpPr txBox="1"/>
          <p:nvPr/>
        </p:nvSpPr>
        <p:spPr>
          <a:xfrm>
            <a:off x="8568400" y="92034"/>
            <a:ext cx="3284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b="1" lang="en" sz="1333">
                <a:solidFill>
                  <a:schemeClr val="dk2"/>
                </a:solidFill>
                <a:latin typeface="Roboto"/>
                <a:ea typeface="Roboto"/>
                <a:cs typeface="Roboto"/>
                <a:sym typeface="Roboto"/>
              </a:rPr>
              <a:t>Functional Enhancements</a:t>
            </a:r>
            <a:endParaRPr b="1" sz="1333">
              <a:solidFill>
                <a:schemeClr val="dk2"/>
              </a:solidFill>
              <a:latin typeface="Roboto"/>
              <a:ea typeface="Roboto"/>
              <a:cs typeface="Roboto"/>
              <a:sym typeface="Roboto"/>
            </a:endParaRPr>
          </a:p>
        </p:txBody>
      </p:sp>
      <p:sp>
        <p:nvSpPr>
          <p:cNvPr id="342" name="Google Shape;342;p40"/>
          <p:cNvSpPr/>
          <p:nvPr/>
        </p:nvSpPr>
        <p:spPr>
          <a:xfrm>
            <a:off x="10236692" y="19916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343" name="Google Shape;343;p40"/>
          <p:cNvSpPr/>
          <p:nvPr/>
        </p:nvSpPr>
        <p:spPr>
          <a:xfrm>
            <a:off x="10202900" y="15649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344" name="Google Shape;344;p40"/>
          <p:cNvSpPr/>
          <p:nvPr/>
        </p:nvSpPr>
        <p:spPr>
          <a:xfrm>
            <a:off x="102029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345" name="Google Shape;345;p40"/>
          <p:cNvSpPr/>
          <p:nvPr/>
        </p:nvSpPr>
        <p:spPr>
          <a:xfrm>
            <a:off x="10292181" y="3070689"/>
            <a:ext cx="1487600" cy="615600"/>
          </a:xfrm>
          <a:prstGeom prst="roundRect">
            <a:avLst>
              <a:gd fmla="val 16667" name="adj"/>
            </a:avLst>
          </a:prstGeom>
          <a:solidFill>
            <a:srgbClr val="D9EAD3"/>
          </a:solidFill>
          <a:ln cap="flat" cmpd="sng" w="19050">
            <a:solidFill>
              <a:srgbClr val="B6D7A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346" name="Google Shape;346;p40"/>
          <p:cNvSpPr/>
          <p:nvPr/>
        </p:nvSpPr>
        <p:spPr>
          <a:xfrm>
            <a:off x="8550233" y="1138200"/>
            <a:ext cx="1487600" cy="763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347" name="Google Shape;347;p40"/>
          <p:cNvSpPr/>
          <p:nvPr/>
        </p:nvSpPr>
        <p:spPr>
          <a:xfrm>
            <a:off x="10202892" y="11382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348" name="Google Shape;348;p40"/>
          <p:cNvSpPr/>
          <p:nvPr/>
        </p:nvSpPr>
        <p:spPr>
          <a:xfrm>
            <a:off x="10202900" y="15649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349" name="Google Shape;349;p40"/>
          <p:cNvSpPr/>
          <p:nvPr/>
        </p:nvSpPr>
        <p:spPr>
          <a:xfrm>
            <a:off x="8570655" y="4022819"/>
            <a:ext cx="1487600" cy="4308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350" name="Google Shape;350;p40"/>
          <p:cNvSpPr/>
          <p:nvPr/>
        </p:nvSpPr>
        <p:spPr>
          <a:xfrm>
            <a:off x="8570655" y="5138219"/>
            <a:ext cx="1487600" cy="4544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351" name="Google Shape;351;p40"/>
          <p:cNvSpPr/>
          <p:nvPr/>
        </p:nvSpPr>
        <p:spPr>
          <a:xfrm>
            <a:off x="8570655" y="4568919"/>
            <a:ext cx="1487600" cy="4540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352" name="Google Shape;352;p40"/>
          <p:cNvSpPr/>
          <p:nvPr/>
        </p:nvSpPr>
        <p:spPr>
          <a:xfrm>
            <a:off x="10202909"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353" name="Google Shape;353;p40"/>
          <p:cNvSpPr/>
          <p:nvPr/>
        </p:nvSpPr>
        <p:spPr>
          <a:xfrm>
            <a:off x="8568400"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354" name="Google Shape;354;p40"/>
          <p:cNvSpPr/>
          <p:nvPr/>
        </p:nvSpPr>
        <p:spPr>
          <a:xfrm>
            <a:off x="8567512" y="3074732"/>
            <a:ext cx="1487600" cy="615600"/>
          </a:xfrm>
          <a:prstGeom prst="roundRect">
            <a:avLst>
              <a:gd fmla="val 16667" name="adj"/>
            </a:avLst>
          </a:prstGeom>
          <a:solidFill>
            <a:srgbClr val="B6D7A8"/>
          </a:solidFill>
          <a:ln cap="flat" cmpd="sng" w="19050">
            <a:solidFill>
              <a:srgbClr val="93C47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sp>
        <p:nvSpPr>
          <p:cNvPr id="355" name="Google Shape;355;p40"/>
          <p:cNvSpPr/>
          <p:nvPr/>
        </p:nvSpPr>
        <p:spPr>
          <a:xfrm>
            <a:off x="10207401"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356" name="Google Shape;356;p40"/>
          <p:cNvSpPr/>
          <p:nvPr/>
        </p:nvSpPr>
        <p:spPr>
          <a:xfrm>
            <a:off x="8572892"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357" name="Google Shape;357;p40"/>
          <p:cNvSpPr/>
          <p:nvPr/>
        </p:nvSpPr>
        <p:spPr>
          <a:xfrm>
            <a:off x="8517500" y="1991612"/>
            <a:ext cx="1487600" cy="819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 connected to the Switch</a:t>
            </a:r>
            <a:endParaRPr sz="400">
              <a:solidFill>
                <a:schemeClr val="dk1"/>
              </a:solidFill>
              <a:latin typeface="Roboto"/>
              <a:ea typeface="Roboto"/>
              <a:cs typeface="Roboto"/>
              <a:sym typeface="Roboto"/>
            </a:endParaRPr>
          </a:p>
        </p:txBody>
      </p:sp>
      <p:sp>
        <p:nvSpPr>
          <p:cNvPr id="358" name="Google Shape;358;p40"/>
          <p:cNvSpPr/>
          <p:nvPr/>
        </p:nvSpPr>
        <p:spPr>
          <a:xfrm>
            <a:off x="10239985" y="2422351"/>
            <a:ext cx="1487600" cy="3888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sp>
        <p:nvSpPr>
          <p:cNvPr id="359" name="Google Shape;359;p40"/>
          <p:cNvSpPr/>
          <p:nvPr/>
        </p:nvSpPr>
        <p:spPr>
          <a:xfrm>
            <a:off x="10236692" y="1991600"/>
            <a:ext cx="1487600" cy="335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360" name="Google Shape;360;p40"/>
          <p:cNvSpPr/>
          <p:nvPr/>
        </p:nvSpPr>
        <p:spPr>
          <a:xfrm>
            <a:off x="10209339" y="734211"/>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361" name="Google Shape;361;p40"/>
          <p:cNvSpPr/>
          <p:nvPr/>
        </p:nvSpPr>
        <p:spPr>
          <a:xfrm>
            <a:off x="85773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362" name="Google Shape;362;p40"/>
          <p:cNvSpPr/>
          <p:nvPr/>
        </p:nvSpPr>
        <p:spPr>
          <a:xfrm>
            <a:off x="8572497" y="723920"/>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367" name="Shape 367"/>
        <p:cNvGrpSpPr/>
        <p:nvPr/>
      </p:nvGrpSpPr>
      <p:grpSpPr>
        <a:xfrm>
          <a:off x="0" y="0"/>
          <a:ext cx="0" cy="0"/>
          <a:chOff x="0" y="0"/>
          <a:chExt cx="0" cy="0"/>
        </a:xfrm>
      </p:grpSpPr>
      <p:sp>
        <p:nvSpPr>
          <p:cNvPr id="368" name="Google Shape;368;p42"/>
          <p:cNvSpPr txBox="1"/>
          <p:nvPr>
            <p:ph type="title"/>
          </p:nvPr>
        </p:nvSpPr>
        <p:spPr>
          <a:xfrm>
            <a:off x="415600" y="593367"/>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369" name="Google Shape;369;p4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42"/>
          <p:cNvPicPr preferRelativeResize="0"/>
          <p:nvPr/>
        </p:nvPicPr>
        <p:blipFill rotWithShape="1">
          <a:blip r:embed="rId2">
            <a:alphaModFix/>
          </a:blip>
          <a:srcRect b="0" l="0" r="0" t="0"/>
          <a:stretch/>
        </p:blipFill>
        <p:spPr>
          <a:xfrm>
            <a:off x="10081769" y="90233"/>
            <a:ext cx="1946433" cy="654832"/>
          </a:xfrm>
          <a:prstGeom prst="rect">
            <a:avLst/>
          </a:prstGeom>
          <a:noFill/>
          <a:ln>
            <a:noFill/>
          </a:ln>
        </p:spPr>
      </p:pic>
      <p:pic>
        <p:nvPicPr>
          <p:cNvPr id="371" name="Google Shape;371;p42"/>
          <p:cNvPicPr preferRelativeResize="0"/>
          <p:nvPr/>
        </p:nvPicPr>
        <p:blipFill rotWithShape="1">
          <a:blip r:embed="rId3">
            <a:alphaModFix/>
          </a:blip>
          <a:srcRect b="0" l="0" r="0" t="0"/>
          <a:stretch/>
        </p:blipFill>
        <p:spPr>
          <a:xfrm>
            <a:off x="281863" y="90221"/>
            <a:ext cx="922480" cy="43103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8" name="Google Shape;38;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1" name="Google Shape;41;p5"/>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BC Mojaloop Functional Enhancements">
  <p:cSld name="CBC Mojaloop Functional Enhancements">
    <p:spTree>
      <p:nvGrpSpPr>
        <p:cNvPr id="372" name="Shape 372"/>
        <p:cNvGrpSpPr/>
        <p:nvPr/>
      </p:nvGrpSpPr>
      <p:grpSpPr>
        <a:xfrm>
          <a:off x="0" y="0"/>
          <a:ext cx="0" cy="0"/>
          <a:chOff x="0" y="0"/>
          <a:chExt cx="0" cy="0"/>
        </a:xfrm>
      </p:grpSpPr>
      <p:sp>
        <p:nvSpPr>
          <p:cNvPr id="373" name="Google Shape;373;p43"/>
          <p:cNvSpPr txBox="1"/>
          <p:nvPr>
            <p:ph type="title"/>
          </p:nvPr>
        </p:nvSpPr>
        <p:spPr>
          <a:xfrm>
            <a:off x="1157100" y="165100"/>
            <a:ext cx="5232400" cy="61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933"/>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4" name="Google Shape;374;p4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3"/>
          <p:cNvSpPr/>
          <p:nvPr/>
        </p:nvSpPr>
        <p:spPr>
          <a:xfrm>
            <a:off x="8568400" y="4022100"/>
            <a:ext cx="1487600" cy="4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376" name="Google Shape;376;p43"/>
          <p:cNvSpPr/>
          <p:nvPr/>
        </p:nvSpPr>
        <p:spPr>
          <a:xfrm>
            <a:off x="8550233" y="1138200"/>
            <a:ext cx="1487600" cy="763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377" name="Google Shape;377;p43"/>
          <p:cNvSpPr/>
          <p:nvPr/>
        </p:nvSpPr>
        <p:spPr>
          <a:xfrm>
            <a:off x="8568400" y="5137500"/>
            <a:ext cx="1487600" cy="45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378" name="Google Shape;378;p43"/>
          <p:cNvSpPr/>
          <p:nvPr/>
        </p:nvSpPr>
        <p:spPr>
          <a:xfrm>
            <a:off x="8568400" y="4568200"/>
            <a:ext cx="1487600" cy="454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379" name="Google Shape;379;p43"/>
          <p:cNvSpPr txBox="1"/>
          <p:nvPr/>
        </p:nvSpPr>
        <p:spPr>
          <a:xfrm rot="-5400000">
            <a:off x="7658767" y="4701074"/>
            <a:ext cx="1215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380" name="Google Shape;380;p43"/>
          <p:cNvCxnSpPr/>
          <p:nvPr/>
        </p:nvCxnSpPr>
        <p:spPr>
          <a:xfrm flipH="1" rot="10800000">
            <a:off x="8431800" y="2964951"/>
            <a:ext cx="3381600" cy="10800"/>
          </a:xfrm>
          <a:prstGeom prst="straightConnector1">
            <a:avLst/>
          </a:prstGeom>
          <a:noFill/>
          <a:ln cap="flat" cmpd="sng" w="9525">
            <a:solidFill>
              <a:schemeClr val="dk2"/>
            </a:solidFill>
            <a:prstDash val="solid"/>
            <a:round/>
            <a:headEnd len="sm" w="sm" type="none"/>
            <a:tailEnd len="sm" w="sm" type="none"/>
          </a:ln>
        </p:spPr>
      </p:cxnSp>
      <p:sp>
        <p:nvSpPr>
          <p:cNvPr id="381" name="Google Shape;381;p43"/>
          <p:cNvSpPr/>
          <p:nvPr/>
        </p:nvSpPr>
        <p:spPr>
          <a:xfrm>
            <a:off x="10202892" y="11382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382" name="Google Shape;382;p43"/>
          <p:cNvSpPr/>
          <p:nvPr/>
        </p:nvSpPr>
        <p:spPr>
          <a:xfrm>
            <a:off x="10295200" y="30766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383" name="Google Shape;383;p43"/>
          <p:cNvSpPr/>
          <p:nvPr/>
        </p:nvSpPr>
        <p:spPr>
          <a:xfrm rot="5401980">
            <a:off x="10633297" y="45136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384" name="Google Shape;384;p43"/>
          <p:cNvSpPr txBox="1"/>
          <p:nvPr/>
        </p:nvSpPr>
        <p:spPr>
          <a:xfrm>
            <a:off x="8606384" y="342867"/>
            <a:ext cx="1293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385" name="Google Shape;385;p43"/>
          <p:cNvSpPr txBox="1"/>
          <p:nvPr/>
        </p:nvSpPr>
        <p:spPr>
          <a:xfrm>
            <a:off x="10237303" y="348885"/>
            <a:ext cx="14864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386" name="Google Shape;386;p43"/>
          <p:cNvSpPr txBox="1"/>
          <p:nvPr/>
        </p:nvSpPr>
        <p:spPr>
          <a:xfrm rot="-5400000">
            <a:off x="7805767" y="1802047"/>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387" name="Google Shape;387;p43"/>
          <p:cNvSpPr/>
          <p:nvPr/>
        </p:nvSpPr>
        <p:spPr>
          <a:xfrm>
            <a:off x="8517500" y="1991612"/>
            <a:ext cx="1487600" cy="819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a:t>
            </a:r>
            <a:endParaRPr sz="400">
              <a:solidFill>
                <a:schemeClr val="dk1"/>
              </a:solidFill>
              <a:latin typeface="Roboto"/>
              <a:ea typeface="Roboto"/>
              <a:cs typeface="Roboto"/>
              <a:sym typeface="Roboto"/>
            </a:endParaRPr>
          </a:p>
        </p:txBody>
      </p:sp>
      <p:sp>
        <p:nvSpPr>
          <p:cNvPr id="388" name="Google Shape;388;p43"/>
          <p:cNvSpPr/>
          <p:nvPr/>
        </p:nvSpPr>
        <p:spPr>
          <a:xfrm>
            <a:off x="10239985" y="2422351"/>
            <a:ext cx="1487600" cy="38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cxnSp>
        <p:nvCxnSpPr>
          <p:cNvPr id="389" name="Google Shape;389;p43"/>
          <p:cNvCxnSpPr/>
          <p:nvPr/>
        </p:nvCxnSpPr>
        <p:spPr>
          <a:xfrm flipH="1" rot="10800000">
            <a:off x="10111467" y="4042217"/>
            <a:ext cx="13600" cy="1522800"/>
          </a:xfrm>
          <a:prstGeom prst="straightConnector1">
            <a:avLst/>
          </a:prstGeom>
          <a:noFill/>
          <a:ln cap="flat" cmpd="sng" w="9525">
            <a:solidFill>
              <a:schemeClr val="dk2"/>
            </a:solidFill>
            <a:prstDash val="solid"/>
            <a:round/>
            <a:headEnd len="sm" w="sm" type="none"/>
            <a:tailEnd len="sm" w="sm" type="none"/>
          </a:ln>
        </p:spPr>
      </p:cxnSp>
      <p:sp>
        <p:nvSpPr>
          <p:cNvPr id="390" name="Google Shape;390;p43"/>
          <p:cNvSpPr txBox="1"/>
          <p:nvPr/>
        </p:nvSpPr>
        <p:spPr>
          <a:xfrm rot="-5400000">
            <a:off x="7924967" y="3362307"/>
            <a:ext cx="682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391" name="Google Shape;391;p43"/>
          <p:cNvSpPr/>
          <p:nvPr/>
        </p:nvSpPr>
        <p:spPr>
          <a:xfrm>
            <a:off x="8568400" y="30765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cxnSp>
        <p:nvCxnSpPr>
          <p:cNvPr id="392" name="Google Shape;392;p43"/>
          <p:cNvCxnSpPr/>
          <p:nvPr/>
        </p:nvCxnSpPr>
        <p:spPr>
          <a:xfrm flipH="1" rot="10800000">
            <a:off x="8431800" y="3841117"/>
            <a:ext cx="3381600" cy="10800"/>
          </a:xfrm>
          <a:prstGeom prst="straightConnector1">
            <a:avLst/>
          </a:prstGeom>
          <a:noFill/>
          <a:ln cap="flat" cmpd="sng" w="9525">
            <a:solidFill>
              <a:schemeClr val="dk2"/>
            </a:solidFill>
            <a:prstDash val="solid"/>
            <a:round/>
            <a:headEnd len="sm" w="sm" type="none"/>
            <a:tailEnd len="sm" w="sm" type="none"/>
          </a:ln>
        </p:spPr>
      </p:cxnSp>
      <p:cxnSp>
        <p:nvCxnSpPr>
          <p:cNvPr id="393" name="Google Shape;393;p43"/>
          <p:cNvCxnSpPr/>
          <p:nvPr/>
        </p:nvCxnSpPr>
        <p:spPr>
          <a:xfrm flipH="1" rot="10800000">
            <a:off x="8471667" y="5711667"/>
            <a:ext cx="3381600" cy="10800"/>
          </a:xfrm>
          <a:prstGeom prst="straightConnector1">
            <a:avLst/>
          </a:prstGeom>
          <a:noFill/>
          <a:ln cap="flat" cmpd="sng" w="9525">
            <a:solidFill>
              <a:schemeClr val="dk2"/>
            </a:solidFill>
            <a:prstDash val="solid"/>
            <a:round/>
            <a:headEnd len="sm" w="sm" type="none"/>
            <a:tailEnd len="sm" w="sm" type="none"/>
          </a:ln>
        </p:spPr>
      </p:cxnSp>
      <p:sp>
        <p:nvSpPr>
          <p:cNvPr id="394" name="Google Shape;394;p43"/>
          <p:cNvSpPr/>
          <p:nvPr/>
        </p:nvSpPr>
        <p:spPr>
          <a:xfrm>
            <a:off x="10202909"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395" name="Google Shape;395;p43"/>
          <p:cNvSpPr txBox="1"/>
          <p:nvPr/>
        </p:nvSpPr>
        <p:spPr>
          <a:xfrm rot="-5400000">
            <a:off x="7805767" y="5977948"/>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396" name="Google Shape;396;p43"/>
          <p:cNvSpPr txBox="1"/>
          <p:nvPr/>
        </p:nvSpPr>
        <p:spPr>
          <a:xfrm rot="5400000">
            <a:off x="11186667" y="4554581"/>
            <a:ext cx="1215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397" name="Google Shape;397;p43"/>
          <p:cNvSpPr/>
          <p:nvPr/>
        </p:nvSpPr>
        <p:spPr>
          <a:xfrm>
            <a:off x="8568400"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398" name="Google Shape;398;p43"/>
          <p:cNvSpPr/>
          <p:nvPr/>
        </p:nvSpPr>
        <p:spPr>
          <a:xfrm rot="5401980">
            <a:off x="10714715" y="45865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399" name="Google Shape;399;p43"/>
          <p:cNvSpPr txBox="1"/>
          <p:nvPr/>
        </p:nvSpPr>
        <p:spPr>
          <a:xfrm>
            <a:off x="8568400" y="92034"/>
            <a:ext cx="3284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b="1" lang="en" sz="1333">
                <a:solidFill>
                  <a:schemeClr val="dk2"/>
                </a:solidFill>
                <a:latin typeface="Roboto"/>
                <a:ea typeface="Roboto"/>
                <a:cs typeface="Roboto"/>
                <a:sym typeface="Roboto"/>
              </a:rPr>
              <a:t>Functional Enhancements</a:t>
            </a:r>
            <a:endParaRPr b="1" sz="1333">
              <a:solidFill>
                <a:schemeClr val="dk2"/>
              </a:solidFill>
              <a:latin typeface="Roboto"/>
              <a:ea typeface="Roboto"/>
              <a:cs typeface="Roboto"/>
              <a:sym typeface="Roboto"/>
            </a:endParaRPr>
          </a:p>
        </p:txBody>
      </p:sp>
      <p:sp>
        <p:nvSpPr>
          <p:cNvPr id="400" name="Google Shape;400;p43"/>
          <p:cNvSpPr/>
          <p:nvPr/>
        </p:nvSpPr>
        <p:spPr>
          <a:xfrm>
            <a:off x="10236692" y="19916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401" name="Google Shape;401;p43"/>
          <p:cNvSpPr/>
          <p:nvPr/>
        </p:nvSpPr>
        <p:spPr>
          <a:xfrm>
            <a:off x="10202900" y="15649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402" name="Google Shape;402;p43"/>
          <p:cNvSpPr/>
          <p:nvPr/>
        </p:nvSpPr>
        <p:spPr>
          <a:xfrm>
            <a:off x="102029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403" name="Google Shape;403;p43"/>
          <p:cNvSpPr/>
          <p:nvPr/>
        </p:nvSpPr>
        <p:spPr>
          <a:xfrm>
            <a:off x="10292181" y="3070689"/>
            <a:ext cx="1487600" cy="615600"/>
          </a:xfrm>
          <a:prstGeom prst="roundRect">
            <a:avLst>
              <a:gd fmla="val 16667" name="adj"/>
            </a:avLst>
          </a:prstGeom>
          <a:solidFill>
            <a:srgbClr val="D9EAD3"/>
          </a:solidFill>
          <a:ln cap="flat" cmpd="sng" w="19050">
            <a:solidFill>
              <a:srgbClr val="B6D7A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404" name="Google Shape;404;p43"/>
          <p:cNvSpPr/>
          <p:nvPr/>
        </p:nvSpPr>
        <p:spPr>
          <a:xfrm>
            <a:off x="8550233" y="1138200"/>
            <a:ext cx="1487600" cy="763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405" name="Google Shape;405;p43"/>
          <p:cNvSpPr/>
          <p:nvPr/>
        </p:nvSpPr>
        <p:spPr>
          <a:xfrm>
            <a:off x="10202892" y="11382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406" name="Google Shape;406;p43"/>
          <p:cNvSpPr/>
          <p:nvPr/>
        </p:nvSpPr>
        <p:spPr>
          <a:xfrm>
            <a:off x="10202900" y="15649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407" name="Google Shape;407;p43"/>
          <p:cNvSpPr/>
          <p:nvPr/>
        </p:nvSpPr>
        <p:spPr>
          <a:xfrm>
            <a:off x="8570655" y="4022819"/>
            <a:ext cx="1487600" cy="4308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408" name="Google Shape;408;p43"/>
          <p:cNvSpPr/>
          <p:nvPr/>
        </p:nvSpPr>
        <p:spPr>
          <a:xfrm>
            <a:off x="8570655" y="5138219"/>
            <a:ext cx="1487600" cy="4544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409" name="Google Shape;409;p43"/>
          <p:cNvSpPr/>
          <p:nvPr/>
        </p:nvSpPr>
        <p:spPr>
          <a:xfrm>
            <a:off x="8570655" y="4568919"/>
            <a:ext cx="1487600" cy="4540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410" name="Google Shape;410;p43"/>
          <p:cNvSpPr/>
          <p:nvPr/>
        </p:nvSpPr>
        <p:spPr>
          <a:xfrm>
            <a:off x="10202909"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411" name="Google Shape;411;p43"/>
          <p:cNvSpPr/>
          <p:nvPr/>
        </p:nvSpPr>
        <p:spPr>
          <a:xfrm>
            <a:off x="8568400"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412" name="Google Shape;412;p43"/>
          <p:cNvSpPr/>
          <p:nvPr/>
        </p:nvSpPr>
        <p:spPr>
          <a:xfrm>
            <a:off x="8567512" y="3074732"/>
            <a:ext cx="1487600" cy="615600"/>
          </a:xfrm>
          <a:prstGeom prst="roundRect">
            <a:avLst>
              <a:gd fmla="val 16667" name="adj"/>
            </a:avLst>
          </a:prstGeom>
          <a:solidFill>
            <a:srgbClr val="B6D7A8"/>
          </a:solidFill>
          <a:ln cap="flat" cmpd="sng" w="19050">
            <a:solidFill>
              <a:srgbClr val="93C47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sp>
        <p:nvSpPr>
          <p:cNvPr id="413" name="Google Shape;413;p43"/>
          <p:cNvSpPr/>
          <p:nvPr/>
        </p:nvSpPr>
        <p:spPr>
          <a:xfrm>
            <a:off x="10207401"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414" name="Google Shape;414;p43"/>
          <p:cNvSpPr/>
          <p:nvPr/>
        </p:nvSpPr>
        <p:spPr>
          <a:xfrm>
            <a:off x="8572892"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415" name="Google Shape;415;p43"/>
          <p:cNvSpPr/>
          <p:nvPr/>
        </p:nvSpPr>
        <p:spPr>
          <a:xfrm>
            <a:off x="8517500" y="1991612"/>
            <a:ext cx="1487600" cy="819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 connected to the Switch</a:t>
            </a:r>
            <a:endParaRPr sz="400">
              <a:solidFill>
                <a:schemeClr val="dk1"/>
              </a:solidFill>
              <a:latin typeface="Roboto"/>
              <a:ea typeface="Roboto"/>
              <a:cs typeface="Roboto"/>
              <a:sym typeface="Roboto"/>
            </a:endParaRPr>
          </a:p>
        </p:txBody>
      </p:sp>
      <p:sp>
        <p:nvSpPr>
          <p:cNvPr id="416" name="Google Shape;416;p43"/>
          <p:cNvSpPr/>
          <p:nvPr/>
        </p:nvSpPr>
        <p:spPr>
          <a:xfrm>
            <a:off x="10239985" y="2422351"/>
            <a:ext cx="1487600" cy="3888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sp>
        <p:nvSpPr>
          <p:cNvPr id="417" name="Google Shape;417;p43"/>
          <p:cNvSpPr/>
          <p:nvPr/>
        </p:nvSpPr>
        <p:spPr>
          <a:xfrm>
            <a:off x="10236692" y="1991600"/>
            <a:ext cx="1487600" cy="335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418" name="Google Shape;418;p43"/>
          <p:cNvSpPr/>
          <p:nvPr/>
        </p:nvSpPr>
        <p:spPr>
          <a:xfrm>
            <a:off x="10209339" y="734211"/>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419" name="Google Shape;419;p43"/>
          <p:cNvSpPr/>
          <p:nvPr/>
        </p:nvSpPr>
        <p:spPr>
          <a:xfrm>
            <a:off x="85773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420" name="Google Shape;420;p43"/>
          <p:cNvSpPr/>
          <p:nvPr/>
        </p:nvSpPr>
        <p:spPr>
          <a:xfrm>
            <a:off x="8572497" y="723920"/>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pic>
        <p:nvPicPr>
          <p:cNvPr id="421" name="Google Shape;421;p43"/>
          <p:cNvPicPr preferRelativeResize="0"/>
          <p:nvPr/>
        </p:nvPicPr>
        <p:blipFill rotWithShape="1">
          <a:blip r:embed="rId2">
            <a:alphaModFix/>
          </a:blip>
          <a:srcRect b="0" l="0" r="0" t="0"/>
          <a:stretch/>
        </p:blipFill>
        <p:spPr>
          <a:xfrm>
            <a:off x="77374" y="92041"/>
            <a:ext cx="972495" cy="454400"/>
          </a:xfrm>
          <a:prstGeom prst="rect">
            <a:avLst/>
          </a:prstGeom>
          <a:noFill/>
          <a:ln>
            <a:noFill/>
          </a:ln>
        </p:spPr>
      </p:pic>
      <p:pic>
        <p:nvPicPr>
          <p:cNvPr id="422" name="Google Shape;422;p43"/>
          <p:cNvPicPr preferRelativeResize="0"/>
          <p:nvPr/>
        </p:nvPicPr>
        <p:blipFill rotWithShape="1">
          <a:blip r:embed="rId3">
            <a:alphaModFix/>
          </a:blip>
          <a:srcRect b="0" l="0" r="0" t="0"/>
          <a:stretch/>
        </p:blipFill>
        <p:spPr>
          <a:xfrm>
            <a:off x="77379" y="6172237"/>
            <a:ext cx="1829741" cy="6156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type="title">
  <p:cSld name="TITLE">
    <p:bg>
      <p:bgPr>
        <a:solidFill>
          <a:srgbClr val="081621"/>
        </a:solidFill>
      </p:bgPr>
    </p:bg>
    <p:spTree>
      <p:nvGrpSpPr>
        <p:cNvPr id="423" name="Shape 423"/>
        <p:cNvGrpSpPr/>
        <p:nvPr/>
      </p:nvGrpSpPr>
      <p:grpSpPr>
        <a:xfrm>
          <a:off x="0" y="0"/>
          <a:ext cx="0" cy="0"/>
          <a:chOff x="0" y="0"/>
          <a:chExt cx="0" cy="0"/>
        </a:xfrm>
      </p:grpSpPr>
      <p:sp>
        <p:nvSpPr>
          <p:cNvPr id="424" name="Google Shape;424;p44"/>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25" name="Google Shape;425;p44"/>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426" name="Google Shape;426;p4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427" name="Google Shape;427;p44"/>
          <p:cNvPicPr preferRelativeResize="0"/>
          <p:nvPr/>
        </p:nvPicPr>
        <p:blipFill rotWithShape="1">
          <a:blip r:embed="rId2">
            <a:alphaModFix/>
          </a:blip>
          <a:srcRect b="0" l="0" r="0" t="0"/>
          <a:stretch/>
        </p:blipFill>
        <p:spPr>
          <a:xfrm>
            <a:off x="3498833" y="696200"/>
            <a:ext cx="5194336" cy="1747499"/>
          </a:xfrm>
          <a:prstGeom prst="rect">
            <a:avLst/>
          </a:prstGeom>
          <a:noFill/>
          <a:ln>
            <a:noFill/>
          </a:ln>
        </p:spPr>
      </p:pic>
      <p:sp>
        <p:nvSpPr>
          <p:cNvPr id="428" name="Google Shape;428;p4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429" name="Shape 429"/>
        <p:cNvGrpSpPr/>
        <p:nvPr/>
      </p:nvGrpSpPr>
      <p:grpSpPr>
        <a:xfrm>
          <a:off x="0" y="0"/>
          <a:ext cx="0" cy="0"/>
          <a:chOff x="0" y="0"/>
          <a:chExt cx="0" cy="0"/>
        </a:xfrm>
      </p:grpSpPr>
      <p:sp>
        <p:nvSpPr>
          <p:cNvPr id="430" name="Google Shape;430;p45"/>
          <p:cNvSpPr/>
          <p:nvPr/>
        </p:nvSpPr>
        <p:spPr>
          <a:xfrm>
            <a:off x="4625300" y="1506233"/>
            <a:ext cx="6970000" cy="496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31" name="Google Shape;431;p45"/>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pic>
        <p:nvPicPr>
          <p:cNvPr id="432" name="Google Shape;432;p45"/>
          <p:cNvPicPr preferRelativeResize="0"/>
          <p:nvPr/>
        </p:nvPicPr>
        <p:blipFill rotWithShape="1">
          <a:blip r:embed="rId2">
            <a:alphaModFix/>
          </a:blip>
          <a:srcRect b="0" l="0" r="0" t="0"/>
          <a:stretch/>
        </p:blipFill>
        <p:spPr>
          <a:xfrm>
            <a:off x="970533" y="1574434"/>
            <a:ext cx="1951403" cy="656500"/>
          </a:xfrm>
          <a:prstGeom prst="rect">
            <a:avLst/>
          </a:prstGeom>
          <a:noFill/>
          <a:ln>
            <a:noFill/>
          </a:ln>
        </p:spPr>
      </p:pic>
      <p:pic>
        <p:nvPicPr>
          <p:cNvPr id="433" name="Google Shape;433;p45"/>
          <p:cNvPicPr preferRelativeResize="0"/>
          <p:nvPr/>
        </p:nvPicPr>
        <p:blipFill rotWithShape="1">
          <a:blip r:embed="rId3">
            <a:alphaModFix/>
          </a:blip>
          <a:srcRect b="0" l="0" r="0" t="0"/>
          <a:stretch/>
        </p:blipFill>
        <p:spPr>
          <a:xfrm>
            <a:off x="970534" y="2479599"/>
            <a:ext cx="1988915" cy="656500"/>
          </a:xfrm>
          <a:prstGeom prst="rect">
            <a:avLst/>
          </a:prstGeom>
          <a:noFill/>
          <a:ln>
            <a:noFill/>
          </a:ln>
        </p:spPr>
      </p:pic>
      <p:pic>
        <p:nvPicPr>
          <p:cNvPr id="434" name="Google Shape;434;p45"/>
          <p:cNvPicPr preferRelativeResize="0"/>
          <p:nvPr/>
        </p:nvPicPr>
        <p:blipFill rotWithShape="1">
          <a:blip r:embed="rId2">
            <a:alphaModFix/>
          </a:blip>
          <a:srcRect b="0" l="0" r="0" t="0"/>
          <a:stretch/>
        </p:blipFill>
        <p:spPr>
          <a:xfrm>
            <a:off x="881367" y="4174700"/>
            <a:ext cx="5194336" cy="1747499"/>
          </a:xfrm>
          <a:prstGeom prst="rect">
            <a:avLst/>
          </a:prstGeom>
          <a:noFill/>
          <a:ln>
            <a:noFill/>
          </a:ln>
        </p:spPr>
      </p:pic>
      <p:pic>
        <p:nvPicPr>
          <p:cNvPr id="435" name="Google Shape;435;p45"/>
          <p:cNvPicPr preferRelativeResize="0"/>
          <p:nvPr/>
        </p:nvPicPr>
        <p:blipFill rotWithShape="1">
          <a:blip r:embed="rId4">
            <a:alphaModFix/>
          </a:blip>
          <a:srcRect b="0" l="0" r="0" t="0"/>
          <a:stretch/>
        </p:blipFill>
        <p:spPr>
          <a:xfrm>
            <a:off x="3140398" y="1574434"/>
            <a:ext cx="688620" cy="656500"/>
          </a:xfrm>
          <a:prstGeom prst="rect">
            <a:avLst/>
          </a:prstGeom>
          <a:noFill/>
          <a:ln>
            <a:noFill/>
          </a:ln>
        </p:spPr>
      </p:pic>
      <p:pic>
        <p:nvPicPr>
          <p:cNvPr id="436" name="Google Shape;436;p45"/>
          <p:cNvPicPr preferRelativeResize="0"/>
          <p:nvPr/>
        </p:nvPicPr>
        <p:blipFill rotWithShape="1">
          <a:blip r:embed="rId5">
            <a:alphaModFix/>
          </a:blip>
          <a:srcRect b="0" l="0" r="0" t="0"/>
          <a:stretch/>
        </p:blipFill>
        <p:spPr>
          <a:xfrm>
            <a:off x="3140401" y="2479601"/>
            <a:ext cx="656500" cy="656500"/>
          </a:xfrm>
          <a:prstGeom prst="rect">
            <a:avLst/>
          </a:prstGeom>
          <a:noFill/>
          <a:ln>
            <a:noFill/>
          </a:ln>
        </p:spPr>
      </p:pic>
      <p:pic>
        <p:nvPicPr>
          <p:cNvPr id="437" name="Google Shape;437;p45"/>
          <p:cNvPicPr preferRelativeResize="0"/>
          <p:nvPr/>
        </p:nvPicPr>
        <p:blipFill rotWithShape="1">
          <a:blip r:embed="rId6">
            <a:alphaModFix/>
          </a:blip>
          <a:srcRect b="0" l="0" r="0" t="0"/>
          <a:stretch/>
        </p:blipFill>
        <p:spPr>
          <a:xfrm>
            <a:off x="7619929" y="2230934"/>
            <a:ext cx="3136103" cy="3136103"/>
          </a:xfrm>
          <a:prstGeom prst="rect">
            <a:avLst/>
          </a:prstGeom>
          <a:noFill/>
          <a:ln>
            <a:noFill/>
          </a:ln>
        </p:spPr>
      </p:pic>
      <p:pic>
        <p:nvPicPr>
          <p:cNvPr id="438" name="Google Shape;438;p45"/>
          <p:cNvPicPr preferRelativeResize="0"/>
          <p:nvPr/>
        </p:nvPicPr>
        <p:blipFill rotWithShape="1">
          <a:blip r:embed="rId3">
            <a:alphaModFix/>
          </a:blip>
          <a:srcRect b="0" l="0" r="0" t="0"/>
          <a:stretch/>
        </p:blipFill>
        <p:spPr>
          <a:xfrm>
            <a:off x="9836100" y="90234"/>
            <a:ext cx="2251899" cy="743300"/>
          </a:xfrm>
          <a:prstGeom prst="rect">
            <a:avLst/>
          </a:prstGeom>
          <a:noFill/>
          <a:ln>
            <a:noFill/>
          </a:ln>
        </p:spPr>
      </p:pic>
      <p:pic>
        <p:nvPicPr>
          <p:cNvPr id="439" name="Google Shape;439;p45"/>
          <p:cNvPicPr preferRelativeResize="0"/>
          <p:nvPr/>
        </p:nvPicPr>
        <p:blipFill rotWithShape="1">
          <a:blip r:embed="rId7">
            <a:alphaModFix/>
          </a:blip>
          <a:srcRect b="0" l="0" r="0" t="0"/>
          <a:stretch/>
        </p:blipFill>
        <p:spPr>
          <a:xfrm>
            <a:off x="4970051" y="1759867"/>
            <a:ext cx="2251899" cy="757589"/>
          </a:xfrm>
          <a:prstGeom prst="rect">
            <a:avLst/>
          </a:prstGeom>
          <a:noFill/>
          <a:ln>
            <a:noFill/>
          </a:ln>
        </p:spPr>
      </p:pic>
      <p:pic>
        <p:nvPicPr>
          <p:cNvPr id="440" name="Google Shape;440;p45"/>
          <p:cNvPicPr preferRelativeResize="0"/>
          <p:nvPr/>
        </p:nvPicPr>
        <p:blipFill rotWithShape="1">
          <a:blip r:embed="rId2">
            <a:alphaModFix/>
          </a:blip>
          <a:srcRect b="0" l="0" r="0" t="0"/>
          <a:stretch/>
        </p:blipFill>
        <p:spPr>
          <a:xfrm>
            <a:off x="7134734" y="90234"/>
            <a:ext cx="2209409" cy="743300"/>
          </a:xfrm>
          <a:prstGeom prst="rect">
            <a:avLst/>
          </a:prstGeom>
          <a:noFill/>
          <a:ln>
            <a:noFill/>
          </a:ln>
        </p:spPr>
      </p:pic>
      <p:sp>
        <p:nvSpPr>
          <p:cNvPr id="441" name="Google Shape;441;p45"/>
          <p:cNvSpPr txBox="1"/>
          <p:nvPr/>
        </p:nvSpPr>
        <p:spPr>
          <a:xfrm>
            <a:off x="134967" y="127901"/>
            <a:ext cx="567680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chemeClr val="dk1"/>
              </a:buClr>
              <a:buSzPts val="2400"/>
              <a:buFont typeface="Roboto"/>
              <a:buNone/>
            </a:pPr>
            <a:r>
              <a:rPr lang="en" sz="2400">
                <a:solidFill>
                  <a:schemeClr val="dk1"/>
                </a:solidFill>
                <a:latin typeface="Roboto"/>
                <a:ea typeface="Roboto"/>
                <a:cs typeface="Roboto"/>
                <a:sym typeface="Roboto"/>
              </a:rPr>
              <a:t>INFITX Icon and Logo Page &lt;DO NOT USE&gt;</a:t>
            </a:r>
            <a:endParaRPr sz="2400">
              <a:solidFill>
                <a:schemeClr val="dk1"/>
              </a:solidFill>
              <a:latin typeface="Roboto"/>
              <a:ea typeface="Roboto"/>
              <a:cs typeface="Roboto"/>
              <a:sym typeface="Roboto"/>
            </a:endParaRPr>
          </a:p>
        </p:txBody>
      </p:sp>
      <p:sp>
        <p:nvSpPr>
          <p:cNvPr id="442" name="Google Shape;442;p4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2">
  <p:cSld name="INFITX 2">
    <p:bg>
      <p:bgPr>
        <a:solidFill>
          <a:schemeClr val="lt1"/>
        </a:solidFill>
      </p:bgPr>
    </p:bg>
    <p:spTree>
      <p:nvGrpSpPr>
        <p:cNvPr id="443" name="Shape 443"/>
        <p:cNvGrpSpPr/>
        <p:nvPr/>
      </p:nvGrpSpPr>
      <p:grpSpPr>
        <a:xfrm>
          <a:off x="0" y="0"/>
          <a:ext cx="0" cy="0"/>
          <a:chOff x="0" y="0"/>
          <a:chExt cx="0" cy="0"/>
        </a:xfrm>
      </p:grpSpPr>
      <p:sp>
        <p:nvSpPr>
          <p:cNvPr id="444" name="Google Shape;444;p46"/>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45" name="Google Shape;445;p46"/>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446" name="Google Shape;446;p4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447" name="Google Shape;447;p46"/>
          <p:cNvPicPr preferRelativeResize="0"/>
          <p:nvPr/>
        </p:nvPicPr>
        <p:blipFill rotWithShape="1">
          <a:blip r:embed="rId2">
            <a:alphaModFix/>
          </a:blip>
          <a:srcRect b="0" l="0" r="0" t="0"/>
          <a:stretch/>
        </p:blipFill>
        <p:spPr>
          <a:xfrm>
            <a:off x="4529302" y="195833"/>
            <a:ext cx="3133399" cy="1054168"/>
          </a:xfrm>
          <a:prstGeom prst="rect">
            <a:avLst/>
          </a:prstGeom>
          <a:noFill/>
          <a:ln>
            <a:noFill/>
          </a:ln>
        </p:spPr>
      </p:pic>
      <p:sp>
        <p:nvSpPr>
          <p:cNvPr id="448" name="Google Shape;448;p4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449" name="Google Shape;449;p46"/>
          <p:cNvPicPr preferRelativeResize="0"/>
          <p:nvPr/>
        </p:nvPicPr>
        <p:blipFill rotWithShape="1">
          <a:blip r:embed="rId3">
            <a:alphaModFix/>
          </a:blip>
          <a:srcRect b="0" l="0" r="0" t="0"/>
          <a:stretch/>
        </p:blipFill>
        <p:spPr>
          <a:xfrm>
            <a:off x="1435315" y="1249999"/>
            <a:ext cx="2256152" cy="1054167"/>
          </a:xfrm>
          <a:prstGeom prst="rect">
            <a:avLst/>
          </a:prstGeom>
          <a:noFill/>
          <a:ln>
            <a:noFill/>
          </a:ln>
        </p:spPr>
      </p:pic>
      <p:pic>
        <p:nvPicPr>
          <p:cNvPr id="450" name="Google Shape;450;p46"/>
          <p:cNvPicPr preferRelativeResize="0"/>
          <p:nvPr/>
        </p:nvPicPr>
        <p:blipFill rotWithShape="1">
          <a:blip r:embed="rId4">
            <a:alphaModFix/>
          </a:blip>
          <a:srcRect b="0" l="0" r="0" t="0"/>
          <a:stretch/>
        </p:blipFill>
        <p:spPr>
          <a:xfrm>
            <a:off x="7814637" y="1338759"/>
            <a:ext cx="2754500" cy="87663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p:cSld name="INFITX 1">
    <p:bg>
      <p:bgPr>
        <a:solidFill>
          <a:srgbClr val="081621"/>
        </a:solidFill>
      </p:bgPr>
    </p:bg>
    <p:spTree>
      <p:nvGrpSpPr>
        <p:cNvPr id="451" name="Shape 451"/>
        <p:cNvGrpSpPr/>
        <p:nvPr/>
      </p:nvGrpSpPr>
      <p:grpSpPr>
        <a:xfrm>
          <a:off x="0" y="0"/>
          <a:ext cx="0" cy="0"/>
          <a:chOff x="0" y="0"/>
          <a:chExt cx="0" cy="0"/>
        </a:xfrm>
      </p:grpSpPr>
      <p:pic>
        <p:nvPicPr>
          <p:cNvPr id="452" name="Google Shape;452;p47"/>
          <p:cNvPicPr preferRelativeResize="0"/>
          <p:nvPr/>
        </p:nvPicPr>
        <p:blipFill rotWithShape="1">
          <a:blip r:embed="rId2">
            <a:alphaModFix/>
          </a:blip>
          <a:srcRect b="4243" l="19017" r="23612" t="4079"/>
          <a:stretch/>
        </p:blipFill>
        <p:spPr>
          <a:xfrm>
            <a:off x="2" y="1"/>
            <a:ext cx="4291365" cy="6858001"/>
          </a:xfrm>
          <a:prstGeom prst="rect">
            <a:avLst/>
          </a:prstGeom>
          <a:noFill/>
          <a:ln>
            <a:noFill/>
          </a:ln>
        </p:spPr>
      </p:pic>
      <p:sp>
        <p:nvSpPr>
          <p:cNvPr id="453" name="Google Shape;453;p47"/>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54" name="Google Shape;454;p47"/>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455" name="Google Shape;455;p4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456" name="Google Shape;456;p4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1">
  <p:cSld name="INFITX 1 1">
    <p:bg>
      <p:bgPr>
        <a:solidFill>
          <a:srgbClr val="081621"/>
        </a:solidFill>
      </p:bgPr>
    </p:bg>
    <p:spTree>
      <p:nvGrpSpPr>
        <p:cNvPr id="457" name="Shape 457"/>
        <p:cNvGrpSpPr/>
        <p:nvPr/>
      </p:nvGrpSpPr>
      <p:grpSpPr>
        <a:xfrm>
          <a:off x="0" y="0"/>
          <a:ext cx="0" cy="0"/>
          <a:chOff x="0" y="0"/>
          <a:chExt cx="0" cy="0"/>
        </a:xfrm>
      </p:grpSpPr>
      <p:sp>
        <p:nvSpPr>
          <p:cNvPr id="458" name="Google Shape;458;p48"/>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459" name="Google Shape;459;p48"/>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460" name="Google Shape;460;p4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461" name="Google Shape;461;p48"/>
          <p:cNvSpPr txBox="1"/>
          <p:nvPr/>
        </p:nvSpPr>
        <p:spPr>
          <a:xfrm>
            <a:off x="4743100" y="6522401"/>
            <a:ext cx="2776800" cy="41039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rgbClr val="1780AD"/>
              </a:buClr>
              <a:buSzPts val="1067"/>
              <a:buFont typeface="Roboto"/>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462" name="Google Shape;462;p48"/>
          <p:cNvPicPr preferRelativeResize="0"/>
          <p:nvPr/>
        </p:nvPicPr>
        <p:blipFill rotWithShape="1">
          <a:blip r:embed="rId2">
            <a:alphaModFix/>
          </a:blip>
          <a:srcRect b="0" l="0" r="0" t="0"/>
          <a:stretch/>
        </p:blipFill>
        <p:spPr>
          <a:xfrm>
            <a:off x="220233" y="220200"/>
            <a:ext cx="1790499" cy="1790499"/>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63" name="Shape 463"/>
        <p:cNvGrpSpPr/>
        <p:nvPr/>
      </p:nvGrpSpPr>
      <p:grpSpPr>
        <a:xfrm>
          <a:off x="0" y="0"/>
          <a:ext cx="0" cy="0"/>
          <a:chOff x="0" y="0"/>
          <a:chExt cx="0" cy="0"/>
        </a:xfrm>
      </p:grpSpPr>
      <p:sp>
        <p:nvSpPr>
          <p:cNvPr id="464" name="Google Shape;464;p49"/>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465" name="Google Shape;465;p4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66" name="Google Shape;466;p49"/>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467" name="Google Shape;467;p4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468" name="Shape 468"/>
        <p:cNvGrpSpPr/>
        <p:nvPr/>
      </p:nvGrpSpPr>
      <p:grpSpPr>
        <a:xfrm>
          <a:off x="0" y="0"/>
          <a:ext cx="0" cy="0"/>
          <a:chOff x="0" y="0"/>
          <a:chExt cx="0" cy="0"/>
        </a:xfrm>
      </p:grpSpPr>
      <p:sp>
        <p:nvSpPr>
          <p:cNvPr id="469" name="Google Shape;469;p50"/>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470" name="Google Shape;470;p5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71" name="Google Shape;471;p50"/>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472" name="Google Shape;472;p5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3" name="Shape 473"/>
        <p:cNvGrpSpPr/>
        <p:nvPr/>
      </p:nvGrpSpPr>
      <p:grpSpPr>
        <a:xfrm>
          <a:off x="0" y="0"/>
          <a:ext cx="0" cy="0"/>
          <a:chOff x="0" y="0"/>
          <a:chExt cx="0" cy="0"/>
        </a:xfrm>
      </p:grpSpPr>
      <p:sp>
        <p:nvSpPr>
          <p:cNvPr id="474" name="Google Shape;474;p51"/>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75" name="Google Shape;475;p51"/>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6" name="Google Shape;476;p51"/>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77" name="Google Shape;477;p5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478" name="Google Shape;478;p51"/>
          <p:cNvGrpSpPr/>
          <p:nvPr/>
        </p:nvGrpSpPr>
        <p:grpSpPr>
          <a:xfrm>
            <a:off x="-21699" y="1058795"/>
            <a:ext cx="12252500" cy="60959"/>
            <a:chOff x="-16275" y="794131"/>
            <a:chExt cx="9189375" cy="73800"/>
          </a:xfrm>
        </p:grpSpPr>
        <p:sp>
          <p:nvSpPr>
            <p:cNvPr id="479" name="Google Shape;479;p51"/>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80" name="Google Shape;480;p51"/>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81" name="Google Shape;481;p51"/>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482" name="Google Shape;482;p51"/>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483" name="Google Shape;483;p5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 and body 2">
    <p:spTree>
      <p:nvGrpSpPr>
        <p:cNvPr id="484" name="Shape 484"/>
        <p:cNvGrpSpPr/>
        <p:nvPr/>
      </p:nvGrpSpPr>
      <p:grpSpPr>
        <a:xfrm>
          <a:off x="0" y="0"/>
          <a:ext cx="0" cy="0"/>
          <a:chOff x="0" y="0"/>
          <a:chExt cx="0" cy="0"/>
        </a:xfrm>
      </p:grpSpPr>
      <p:sp>
        <p:nvSpPr>
          <p:cNvPr id="485" name="Google Shape;485;p52"/>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86" name="Google Shape;486;p52"/>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7" name="Google Shape;487;p52"/>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8" name="Google Shape;488;p5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489" name="Google Shape;489;p52"/>
          <p:cNvGrpSpPr/>
          <p:nvPr/>
        </p:nvGrpSpPr>
        <p:grpSpPr>
          <a:xfrm>
            <a:off x="-21699" y="1058795"/>
            <a:ext cx="12252500" cy="60959"/>
            <a:chOff x="-16275" y="794131"/>
            <a:chExt cx="9189375" cy="73800"/>
          </a:xfrm>
        </p:grpSpPr>
        <p:sp>
          <p:nvSpPr>
            <p:cNvPr id="490" name="Google Shape;490;p52"/>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91" name="Google Shape;491;p52"/>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92" name="Google Shape;492;p52"/>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493" name="Google Shape;493;p52"/>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494" name="Google Shape;494;p5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838199" y="82678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6"/>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 and body 3">
    <p:spTree>
      <p:nvGrpSpPr>
        <p:cNvPr id="495" name="Shape 495"/>
        <p:cNvGrpSpPr/>
        <p:nvPr/>
      </p:nvGrpSpPr>
      <p:grpSpPr>
        <a:xfrm>
          <a:off x="0" y="0"/>
          <a:ext cx="0" cy="0"/>
          <a:chOff x="0" y="0"/>
          <a:chExt cx="0" cy="0"/>
        </a:xfrm>
      </p:grpSpPr>
      <p:sp>
        <p:nvSpPr>
          <p:cNvPr id="496" name="Google Shape;496;p53"/>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497" name="Google Shape;497;p53"/>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8" name="Google Shape;498;p53"/>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9" name="Google Shape;499;p5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00" name="Google Shape;500;p53"/>
          <p:cNvGrpSpPr/>
          <p:nvPr/>
        </p:nvGrpSpPr>
        <p:grpSpPr>
          <a:xfrm>
            <a:off x="-21699" y="1058795"/>
            <a:ext cx="12252500" cy="60959"/>
            <a:chOff x="-16275" y="794131"/>
            <a:chExt cx="9189375" cy="73800"/>
          </a:xfrm>
        </p:grpSpPr>
        <p:sp>
          <p:nvSpPr>
            <p:cNvPr id="501" name="Google Shape;501;p53"/>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2" name="Google Shape;502;p53"/>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3" name="Google Shape;503;p53"/>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04" name="Google Shape;504;p53"/>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505" name="Google Shape;505;p5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 and body 3 1">
    <p:spTree>
      <p:nvGrpSpPr>
        <p:cNvPr id="506" name="Shape 506"/>
        <p:cNvGrpSpPr/>
        <p:nvPr/>
      </p:nvGrpSpPr>
      <p:grpSpPr>
        <a:xfrm>
          <a:off x="0" y="0"/>
          <a:ext cx="0" cy="0"/>
          <a:chOff x="0" y="0"/>
          <a:chExt cx="0" cy="0"/>
        </a:xfrm>
      </p:grpSpPr>
      <p:sp>
        <p:nvSpPr>
          <p:cNvPr id="507" name="Google Shape;507;p54"/>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08" name="Google Shape;508;p54"/>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9" name="Google Shape;509;p54"/>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10" name="Google Shape;510;p5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1" name="Google Shape;511;p54"/>
          <p:cNvGrpSpPr/>
          <p:nvPr/>
        </p:nvGrpSpPr>
        <p:grpSpPr>
          <a:xfrm>
            <a:off x="-21699" y="1058795"/>
            <a:ext cx="12252500" cy="60959"/>
            <a:chOff x="-16275" y="794131"/>
            <a:chExt cx="9189375" cy="73800"/>
          </a:xfrm>
        </p:grpSpPr>
        <p:sp>
          <p:nvSpPr>
            <p:cNvPr id="512" name="Google Shape;512;p54"/>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13" name="Google Shape;513;p54"/>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14" name="Google Shape;514;p54"/>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15" name="Google Shape;515;p54"/>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516" name="Google Shape;516;p5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517" name="Shape 517"/>
        <p:cNvGrpSpPr/>
        <p:nvPr/>
      </p:nvGrpSpPr>
      <p:grpSpPr>
        <a:xfrm>
          <a:off x="0" y="0"/>
          <a:ext cx="0" cy="0"/>
          <a:chOff x="0" y="0"/>
          <a:chExt cx="0" cy="0"/>
        </a:xfrm>
      </p:grpSpPr>
      <p:sp>
        <p:nvSpPr>
          <p:cNvPr id="518" name="Google Shape;518;p55"/>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19" name="Google Shape;519;p55"/>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0" name="Google Shape;520;p55"/>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21" name="Google Shape;521;p5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22" name="Google Shape;522;p55"/>
          <p:cNvGrpSpPr/>
          <p:nvPr/>
        </p:nvGrpSpPr>
        <p:grpSpPr>
          <a:xfrm>
            <a:off x="-21699" y="1058795"/>
            <a:ext cx="12252500" cy="60959"/>
            <a:chOff x="-16275" y="794131"/>
            <a:chExt cx="9189375" cy="73800"/>
          </a:xfrm>
        </p:grpSpPr>
        <p:sp>
          <p:nvSpPr>
            <p:cNvPr id="523" name="Google Shape;523;p55"/>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24" name="Google Shape;524;p55"/>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25" name="Google Shape;525;p55"/>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26" name="Google Shape;526;p55"/>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527" name="Google Shape;527;p5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 and body 1 1">
    <p:spTree>
      <p:nvGrpSpPr>
        <p:cNvPr id="528" name="Shape 528"/>
        <p:cNvGrpSpPr/>
        <p:nvPr/>
      </p:nvGrpSpPr>
      <p:grpSpPr>
        <a:xfrm>
          <a:off x="0" y="0"/>
          <a:ext cx="0" cy="0"/>
          <a:chOff x="0" y="0"/>
          <a:chExt cx="0" cy="0"/>
        </a:xfrm>
      </p:grpSpPr>
      <p:sp>
        <p:nvSpPr>
          <p:cNvPr id="529" name="Google Shape;529;p56"/>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30" name="Google Shape;530;p56"/>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1" name="Google Shape;531;p56"/>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2" name="Google Shape;532;p5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33" name="Google Shape;533;p56"/>
          <p:cNvGrpSpPr/>
          <p:nvPr/>
        </p:nvGrpSpPr>
        <p:grpSpPr>
          <a:xfrm>
            <a:off x="-21699" y="1058795"/>
            <a:ext cx="12252500" cy="60959"/>
            <a:chOff x="-16275" y="794131"/>
            <a:chExt cx="9189375" cy="73800"/>
          </a:xfrm>
        </p:grpSpPr>
        <p:sp>
          <p:nvSpPr>
            <p:cNvPr id="534" name="Google Shape;534;p56"/>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35" name="Google Shape;535;p56"/>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36" name="Google Shape;536;p56"/>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37" name="Google Shape;537;p56"/>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538" name="Google Shape;538;p5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539" name="Shape 539"/>
        <p:cNvGrpSpPr/>
        <p:nvPr/>
      </p:nvGrpSpPr>
      <p:grpSpPr>
        <a:xfrm>
          <a:off x="0" y="0"/>
          <a:ext cx="0" cy="0"/>
          <a:chOff x="0" y="0"/>
          <a:chExt cx="0" cy="0"/>
        </a:xfrm>
      </p:grpSpPr>
      <p:sp>
        <p:nvSpPr>
          <p:cNvPr id="540" name="Google Shape;540;p5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41" name="Google Shape;541;p5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42" name="Google Shape;542;p5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3" name="Google Shape;543;p57"/>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544" name="Google Shape;544;p57"/>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45" name="Google Shape;545;p5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 and two columns 2 1">
    <p:spTree>
      <p:nvGrpSpPr>
        <p:cNvPr id="546" name="Shape 546"/>
        <p:cNvGrpSpPr/>
        <p:nvPr/>
      </p:nvGrpSpPr>
      <p:grpSpPr>
        <a:xfrm>
          <a:off x="0" y="0"/>
          <a:ext cx="0" cy="0"/>
          <a:chOff x="0" y="0"/>
          <a:chExt cx="0" cy="0"/>
        </a:xfrm>
      </p:grpSpPr>
      <p:sp>
        <p:nvSpPr>
          <p:cNvPr id="547" name="Google Shape;547;p58"/>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48" name="Google Shape;548;p58"/>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49" name="Google Shape;549;p5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50" name="Google Shape;550;p58"/>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551" name="Google Shape;551;p58"/>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52" name="Google Shape;552;p5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553" name="Shape 553"/>
        <p:cNvGrpSpPr/>
        <p:nvPr/>
      </p:nvGrpSpPr>
      <p:grpSpPr>
        <a:xfrm>
          <a:off x="0" y="0"/>
          <a:ext cx="0" cy="0"/>
          <a:chOff x="0" y="0"/>
          <a:chExt cx="0" cy="0"/>
        </a:xfrm>
      </p:grpSpPr>
      <p:sp>
        <p:nvSpPr>
          <p:cNvPr id="554" name="Google Shape;554;p59"/>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55" name="Google Shape;555;p59"/>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56" name="Google Shape;556;p59"/>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57" name="Google Shape;557;p5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8" name="Google Shape;558;p59"/>
          <p:cNvGrpSpPr/>
          <p:nvPr/>
        </p:nvGrpSpPr>
        <p:grpSpPr>
          <a:xfrm>
            <a:off x="-21699" y="1058795"/>
            <a:ext cx="12252500" cy="60959"/>
            <a:chOff x="-16275" y="794131"/>
            <a:chExt cx="9189375" cy="73800"/>
          </a:xfrm>
        </p:grpSpPr>
        <p:sp>
          <p:nvSpPr>
            <p:cNvPr id="559" name="Google Shape;559;p59"/>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60" name="Google Shape;560;p59"/>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61" name="Google Shape;561;p59"/>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62" name="Google Shape;562;p59"/>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563" name="Google Shape;563;p5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 and two columns 1 1">
    <p:spTree>
      <p:nvGrpSpPr>
        <p:cNvPr id="564" name="Shape 564"/>
        <p:cNvGrpSpPr/>
        <p:nvPr/>
      </p:nvGrpSpPr>
      <p:grpSpPr>
        <a:xfrm>
          <a:off x="0" y="0"/>
          <a:ext cx="0" cy="0"/>
          <a:chOff x="0" y="0"/>
          <a:chExt cx="0" cy="0"/>
        </a:xfrm>
      </p:grpSpPr>
      <p:sp>
        <p:nvSpPr>
          <p:cNvPr id="565" name="Google Shape;565;p60"/>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66" name="Google Shape;566;p60"/>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67" name="Google Shape;567;p60"/>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568" name="Google Shape;568;p6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69" name="Google Shape;569;p60"/>
          <p:cNvGrpSpPr/>
          <p:nvPr/>
        </p:nvGrpSpPr>
        <p:grpSpPr>
          <a:xfrm>
            <a:off x="-21699" y="1058795"/>
            <a:ext cx="12252500" cy="60959"/>
            <a:chOff x="-16275" y="794131"/>
            <a:chExt cx="9189375" cy="73800"/>
          </a:xfrm>
        </p:grpSpPr>
        <p:sp>
          <p:nvSpPr>
            <p:cNvPr id="570" name="Google Shape;570;p60"/>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71" name="Google Shape;571;p60"/>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72" name="Google Shape;572;p60"/>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73" name="Google Shape;573;p60"/>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574" name="Google Shape;574;p6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5" name="Shape 575"/>
        <p:cNvGrpSpPr/>
        <p:nvPr/>
      </p:nvGrpSpPr>
      <p:grpSpPr>
        <a:xfrm>
          <a:off x="0" y="0"/>
          <a:ext cx="0" cy="0"/>
          <a:chOff x="0" y="0"/>
          <a:chExt cx="0" cy="0"/>
        </a:xfrm>
      </p:grpSpPr>
      <p:sp>
        <p:nvSpPr>
          <p:cNvPr id="576" name="Google Shape;576;p6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7" name="Google Shape;577;p61"/>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578" name="Google Shape;578;p61"/>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79" name="Google Shape;579;p6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580" name="Shape 580"/>
        <p:cNvGrpSpPr/>
        <p:nvPr/>
      </p:nvGrpSpPr>
      <p:grpSpPr>
        <a:xfrm>
          <a:off x="0" y="0"/>
          <a:ext cx="0" cy="0"/>
          <a:chOff x="0" y="0"/>
          <a:chExt cx="0" cy="0"/>
        </a:xfrm>
      </p:grpSpPr>
      <p:sp>
        <p:nvSpPr>
          <p:cNvPr id="581" name="Google Shape;581;p62"/>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82" name="Google Shape;582;p62"/>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583" name="Google Shape;583;p6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84" name="Google Shape;584;p62"/>
          <p:cNvGrpSpPr/>
          <p:nvPr/>
        </p:nvGrpSpPr>
        <p:grpSpPr>
          <a:xfrm>
            <a:off x="-21699" y="1058795"/>
            <a:ext cx="12252500" cy="60959"/>
            <a:chOff x="-16275" y="794131"/>
            <a:chExt cx="9189375" cy="73800"/>
          </a:xfrm>
        </p:grpSpPr>
        <p:sp>
          <p:nvSpPr>
            <p:cNvPr id="585" name="Google Shape;585;p62"/>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86" name="Google Shape;586;p62"/>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87" name="Google Shape;587;p62"/>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88" name="Google Shape;588;p62"/>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589" name="Google Shape;589;p6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59" name="Google Shape;59;p7"/>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 column text 1">
    <p:spTree>
      <p:nvGrpSpPr>
        <p:cNvPr id="590" name="Shape 590"/>
        <p:cNvGrpSpPr/>
        <p:nvPr/>
      </p:nvGrpSpPr>
      <p:grpSpPr>
        <a:xfrm>
          <a:off x="0" y="0"/>
          <a:ext cx="0" cy="0"/>
          <a:chOff x="0" y="0"/>
          <a:chExt cx="0" cy="0"/>
        </a:xfrm>
      </p:grpSpPr>
      <p:sp>
        <p:nvSpPr>
          <p:cNvPr id="591" name="Google Shape;591;p63"/>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592" name="Google Shape;592;p63"/>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593" name="Google Shape;593;p6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94" name="Google Shape;594;p63"/>
          <p:cNvGrpSpPr/>
          <p:nvPr/>
        </p:nvGrpSpPr>
        <p:grpSpPr>
          <a:xfrm>
            <a:off x="-21699" y="1058795"/>
            <a:ext cx="12252500" cy="60959"/>
            <a:chOff x="-16275" y="794131"/>
            <a:chExt cx="9189375" cy="73800"/>
          </a:xfrm>
        </p:grpSpPr>
        <p:sp>
          <p:nvSpPr>
            <p:cNvPr id="595" name="Google Shape;595;p63"/>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96" name="Google Shape;596;p63"/>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597" name="Google Shape;597;p63"/>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598" name="Google Shape;598;p63"/>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599" name="Google Shape;599;p6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00" name="Shape 600"/>
        <p:cNvGrpSpPr/>
        <p:nvPr/>
      </p:nvGrpSpPr>
      <p:grpSpPr>
        <a:xfrm>
          <a:off x="0" y="0"/>
          <a:ext cx="0" cy="0"/>
          <a:chOff x="0" y="0"/>
          <a:chExt cx="0" cy="0"/>
        </a:xfrm>
      </p:grpSpPr>
      <p:sp>
        <p:nvSpPr>
          <p:cNvPr id="601" name="Google Shape;601;p64"/>
          <p:cNvSpPr txBox="1"/>
          <p:nvPr>
            <p:ph type="title"/>
          </p:nvPr>
        </p:nvSpPr>
        <p:spPr>
          <a:xfrm>
            <a:off x="3536100" y="1670433"/>
            <a:ext cx="8492000" cy="21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300"/>
              <a:buFont typeface="Roboto Medium"/>
              <a:buNone/>
              <a:defRPr sz="5733">
                <a:latin typeface="Roboto Medium"/>
                <a:ea typeface="Roboto Medium"/>
                <a:cs typeface="Roboto Medium"/>
                <a:sym typeface="Roboto Medium"/>
              </a:defRPr>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p:txBody>
      </p:sp>
      <p:sp>
        <p:nvSpPr>
          <p:cNvPr id="602" name="Google Shape;602;p6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03" name="Google Shape;603;p64"/>
          <p:cNvSpPr txBox="1"/>
          <p:nvPr>
            <p:ph idx="1" type="subTitle"/>
          </p:nvPr>
        </p:nvSpPr>
        <p:spPr>
          <a:xfrm>
            <a:off x="3536100" y="3818433"/>
            <a:ext cx="84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604" name="Google Shape;604;p6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605" name="Google Shape;605;p64"/>
          <p:cNvPicPr preferRelativeResize="0"/>
          <p:nvPr/>
        </p:nvPicPr>
        <p:blipFill rotWithShape="1">
          <a:blip r:embed="rId2">
            <a:alphaModFix/>
          </a:blip>
          <a:srcRect b="0" l="0" r="0" t="0"/>
          <a:stretch/>
        </p:blipFill>
        <p:spPr>
          <a:xfrm>
            <a:off x="-915937" y="1"/>
            <a:ext cx="5692677" cy="6858001"/>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06" name="Shape 606"/>
        <p:cNvGrpSpPr/>
        <p:nvPr/>
      </p:nvGrpSpPr>
      <p:grpSpPr>
        <a:xfrm>
          <a:off x="0" y="0"/>
          <a:ext cx="0" cy="0"/>
          <a:chOff x="0" y="0"/>
          <a:chExt cx="0" cy="0"/>
        </a:xfrm>
      </p:grpSpPr>
      <p:sp>
        <p:nvSpPr>
          <p:cNvPr id="607" name="Google Shape;607;p65"/>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08" name="Google Shape;608;p65"/>
          <p:cNvSpPr txBox="1"/>
          <p:nvPr>
            <p:ph type="title"/>
          </p:nvPr>
        </p:nvSpPr>
        <p:spPr>
          <a:xfrm>
            <a:off x="354000" y="18474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Font typeface="Montserrat"/>
              <a:buNone/>
              <a:defRPr sz="5600">
                <a:latin typeface="Montserrat"/>
                <a:ea typeface="Montserrat"/>
                <a:cs typeface="Montserrat"/>
                <a:sym typeface="Montserrat"/>
              </a:defRPr>
            </a:lvl1pPr>
            <a:lvl2pPr lvl="1" algn="ctr">
              <a:lnSpc>
                <a:spcPct val="100000"/>
              </a:lnSpc>
              <a:spcBef>
                <a:spcPts val="0"/>
              </a:spcBef>
              <a:spcAft>
                <a:spcPts val="0"/>
              </a:spcAft>
              <a:buSzPts val="4200"/>
              <a:buFont typeface="Roboto"/>
              <a:buNone/>
              <a:defRPr sz="5600">
                <a:latin typeface="Roboto"/>
                <a:ea typeface="Roboto"/>
                <a:cs typeface="Roboto"/>
                <a:sym typeface="Roboto"/>
              </a:defRPr>
            </a:lvl2pPr>
            <a:lvl3pPr lvl="2" algn="ctr">
              <a:lnSpc>
                <a:spcPct val="100000"/>
              </a:lnSpc>
              <a:spcBef>
                <a:spcPts val="0"/>
              </a:spcBef>
              <a:spcAft>
                <a:spcPts val="0"/>
              </a:spcAft>
              <a:buSzPts val="4200"/>
              <a:buFont typeface="Roboto"/>
              <a:buNone/>
              <a:defRPr sz="5600">
                <a:latin typeface="Roboto"/>
                <a:ea typeface="Roboto"/>
                <a:cs typeface="Roboto"/>
                <a:sym typeface="Roboto"/>
              </a:defRPr>
            </a:lvl3pPr>
            <a:lvl4pPr lvl="3" algn="ctr">
              <a:lnSpc>
                <a:spcPct val="100000"/>
              </a:lnSpc>
              <a:spcBef>
                <a:spcPts val="0"/>
              </a:spcBef>
              <a:spcAft>
                <a:spcPts val="0"/>
              </a:spcAft>
              <a:buSzPts val="4200"/>
              <a:buFont typeface="Roboto"/>
              <a:buNone/>
              <a:defRPr sz="5600">
                <a:latin typeface="Roboto"/>
                <a:ea typeface="Roboto"/>
                <a:cs typeface="Roboto"/>
                <a:sym typeface="Roboto"/>
              </a:defRPr>
            </a:lvl4pPr>
            <a:lvl5pPr lvl="4" algn="ctr">
              <a:lnSpc>
                <a:spcPct val="100000"/>
              </a:lnSpc>
              <a:spcBef>
                <a:spcPts val="0"/>
              </a:spcBef>
              <a:spcAft>
                <a:spcPts val="0"/>
              </a:spcAft>
              <a:buSzPts val="4200"/>
              <a:buFont typeface="Roboto"/>
              <a:buNone/>
              <a:defRPr sz="5600">
                <a:latin typeface="Roboto"/>
                <a:ea typeface="Roboto"/>
                <a:cs typeface="Roboto"/>
                <a:sym typeface="Roboto"/>
              </a:defRPr>
            </a:lvl5pPr>
            <a:lvl6pPr lvl="5" algn="ctr">
              <a:lnSpc>
                <a:spcPct val="100000"/>
              </a:lnSpc>
              <a:spcBef>
                <a:spcPts val="0"/>
              </a:spcBef>
              <a:spcAft>
                <a:spcPts val="0"/>
              </a:spcAft>
              <a:buSzPts val="4200"/>
              <a:buFont typeface="Roboto"/>
              <a:buNone/>
              <a:defRPr sz="5600">
                <a:latin typeface="Roboto"/>
                <a:ea typeface="Roboto"/>
                <a:cs typeface="Roboto"/>
                <a:sym typeface="Roboto"/>
              </a:defRPr>
            </a:lvl6pPr>
            <a:lvl7pPr lvl="6" algn="ctr">
              <a:lnSpc>
                <a:spcPct val="100000"/>
              </a:lnSpc>
              <a:spcBef>
                <a:spcPts val="0"/>
              </a:spcBef>
              <a:spcAft>
                <a:spcPts val="0"/>
              </a:spcAft>
              <a:buSzPts val="4200"/>
              <a:buFont typeface="Roboto"/>
              <a:buNone/>
              <a:defRPr sz="5600">
                <a:latin typeface="Roboto"/>
                <a:ea typeface="Roboto"/>
                <a:cs typeface="Roboto"/>
                <a:sym typeface="Roboto"/>
              </a:defRPr>
            </a:lvl7pPr>
            <a:lvl8pPr lvl="7" algn="ctr">
              <a:lnSpc>
                <a:spcPct val="100000"/>
              </a:lnSpc>
              <a:spcBef>
                <a:spcPts val="0"/>
              </a:spcBef>
              <a:spcAft>
                <a:spcPts val="0"/>
              </a:spcAft>
              <a:buSzPts val="4200"/>
              <a:buFont typeface="Roboto"/>
              <a:buNone/>
              <a:defRPr sz="5600">
                <a:latin typeface="Roboto"/>
                <a:ea typeface="Roboto"/>
                <a:cs typeface="Roboto"/>
                <a:sym typeface="Roboto"/>
              </a:defRPr>
            </a:lvl8pPr>
            <a:lvl9pPr lvl="8" algn="ctr">
              <a:lnSpc>
                <a:spcPct val="100000"/>
              </a:lnSpc>
              <a:spcBef>
                <a:spcPts val="0"/>
              </a:spcBef>
              <a:spcAft>
                <a:spcPts val="0"/>
              </a:spcAft>
              <a:buSzPts val="4200"/>
              <a:buFont typeface="Roboto"/>
              <a:buNone/>
              <a:defRPr sz="5600">
                <a:latin typeface="Roboto"/>
                <a:ea typeface="Roboto"/>
                <a:cs typeface="Roboto"/>
                <a:sym typeface="Roboto"/>
              </a:defRPr>
            </a:lvl9pPr>
          </a:lstStyle>
          <a:p/>
        </p:txBody>
      </p:sp>
      <p:sp>
        <p:nvSpPr>
          <p:cNvPr id="609" name="Google Shape;609;p65"/>
          <p:cNvSpPr txBox="1"/>
          <p:nvPr>
            <p:ph idx="1" type="subTitle"/>
          </p:nvPr>
        </p:nvSpPr>
        <p:spPr>
          <a:xfrm>
            <a:off x="354000" y="39406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100"/>
              <a:buFont typeface="Roboto"/>
              <a:buNone/>
              <a:defRPr sz="2800">
                <a:latin typeface="Roboto"/>
                <a:ea typeface="Roboto"/>
                <a:cs typeface="Roboto"/>
                <a:sym typeface="Roboto"/>
              </a:defRPr>
            </a:lvl2pPr>
            <a:lvl3pPr lvl="2" algn="ctr">
              <a:lnSpc>
                <a:spcPct val="100000"/>
              </a:lnSpc>
              <a:spcBef>
                <a:spcPts val="0"/>
              </a:spcBef>
              <a:spcAft>
                <a:spcPts val="0"/>
              </a:spcAft>
              <a:buSzPts val="2100"/>
              <a:buFont typeface="Roboto"/>
              <a:buNone/>
              <a:defRPr sz="2800">
                <a:latin typeface="Roboto"/>
                <a:ea typeface="Roboto"/>
                <a:cs typeface="Roboto"/>
                <a:sym typeface="Roboto"/>
              </a:defRPr>
            </a:lvl3pPr>
            <a:lvl4pPr lvl="3" algn="ctr">
              <a:lnSpc>
                <a:spcPct val="100000"/>
              </a:lnSpc>
              <a:spcBef>
                <a:spcPts val="0"/>
              </a:spcBef>
              <a:spcAft>
                <a:spcPts val="0"/>
              </a:spcAft>
              <a:buSzPts val="2100"/>
              <a:buFont typeface="Roboto"/>
              <a:buNone/>
              <a:defRPr sz="2800">
                <a:latin typeface="Roboto"/>
                <a:ea typeface="Roboto"/>
                <a:cs typeface="Roboto"/>
                <a:sym typeface="Roboto"/>
              </a:defRPr>
            </a:lvl4pPr>
            <a:lvl5pPr lvl="4" algn="ctr">
              <a:lnSpc>
                <a:spcPct val="100000"/>
              </a:lnSpc>
              <a:spcBef>
                <a:spcPts val="0"/>
              </a:spcBef>
              <a:spcAft>
                <a:spcPts val="0"/>
              </a:spcAft>
              <a:buSzPts val="2100"/>
              <a:buFont typeface="Roboto"/>
              <a:buNone/>
              <a:defRPr sz="2800">
                <a:latin typeface="Roboto"/>
                <a:ea typeface="Roboto"/>
                <a:cs typeface="Roboto"/>
                <a:sym typeface="Roboto"/>
              </a:defRPr>
            </a:lvl5pPr>
            <a:lvl6pPr lvl="5" algn="ctr">
              <a:lnSpc>
                <a:spcPct val="100000"/>
              </a:lnSpc>
              <a:spcBef>
                <a:spcPts val="0"/>
              </a:spcBef>
              <a:spcAft>
                <a:spcPts val="0"/>
              </a:spcAft>
              <a:buSzPts val="2100"/>
              <a:buFont typeface="Roboto"/>
              <a:buNone/>
              <a:defRPr sz="2800">
                <a:latin typeface="Roboto"/>
                <a:ea typeface="Roboto"/>
                <a:cs typeface="Roboto"/>
                <a:sym typeface="Roboto"/>
              </a:defRPr>
            </a:lvl6pPr>
            <a:lvl7pPr lvl="6" algn="ctr">
              <a:lnSpc>
                <a:spcPct val="100000"/>
              </a:lnSpc>
              <a:spcBef>
                <a:spcPts val="0"/>
              </a:spcBef>
              <a:spcAft>
                <a:spcPts val="0"/>
              </a:spcAft>
              <a:buSzPts val="2100"/>
              <a:buFont typeface="Roboto"/>
              <a:buNone/>
              <a:defRPr sz="2800">
                <a:latin typeface="Roboto"/>
                <a:ea typeface="Roboto"/>
                <a:cs typeface="Roboto"/>
                <a:sym typeface="Roboto"/>
              </a:defRPr>
            </a:lvl7pPr>
            <a:lvl8pPr lvl="7" algn="ctr">
              <a:lnSpc>
                <a:spcPct val="100000"/>
              </a:lnSpc>
              <a:spcBef>
                <a:spcPts val="0"/>
              </a:spcBef>
              <a:spcAft>
                <a:spcPts val="0"/>
              </a:spcAft>
              <a:buSzPts val="2100"/>
              <a:buFont typeface="Roboto"/>
              <a:buNone/>
              <a:defRPr sz="2800">
                <a:latin typeface="Roboto"/>
                <a:ea typeface="Roboto"/>
                <a:cs typeface="Roboto"/>
                <a:sym typeface="Roboto"/>
              </a:defRPr>
            </a:lvl8pPr>
            <a:lvl9pPr lvl="8" algn="ctr">
              <a:lnSpc>
                <a:spcPct val="100000"/>
              </a:lnSpc>
              <a:spcBef>
                <a:spcPts val="0"/>
              </a:spcBef>
              <a:spcAft>
                <a:spcPts val="0"/>
              </a:spcAft>
              <a:buSzPts val="2100"/>
              <a:buFont typeface="Roboto"/>
              <a:buNone/>
              <a:defRPr sz="2800">
                <a:latin typeface="Roboto"/>
                <a:ea typeface="Roboto"/>
                <a:cs typeface="Roboto"/>
                <a:sym typeface="Roboto"/>
              </a:defRPr>
            </a:lvl9pPr>
          </a:lstStyle>
          <a:p/>
        </p:txBody>
      </p:sp>
      <p:sp>
        <p:nvSpPr>
          <p:cNvPr id="610" name="Google Shape;610;p65"/>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0"/>
              </a:spcBef>
              <a:spcAft>
                <a:spcPts val="0"/>
              </a:spcAft>
              <a:buSzPts val="1400"/>
              <a:buFont typeface="Roboto"/>
              <a:buChar char="■"/>
              <a:defRPr>
                <a:latin typeface="Roboto"/>
                <a:ea typeface="Roboto"/>
                <a:cs typeface="Roboto"/>
                <a:sym typeface="Roboto"/>
              </a:defRPr>
            </a:lvl9pPr>
          </a:lstStyle>
          <a:p/>
        </p:txBody>
      </p:sp>
      <p:sp>
        <p:nvSpPr>
          <p:cNvPr id="611" name="Google Shape;611;p6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12" name="Google Shape;612;p6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613" name="Google Shape;613;p65"/>
          <p:cNvPicPr preferRelativeResize="0"/>
          <p:nvPr/>
        </p:nvPicPr>
        <p:blipFill rotWithShape="1">
          <a:blip r:embed="rId2">
            <a:alphaModFix/>
          </a:blip>
          <a:srcRect b="0" l="0" r="0" t="0"/>
          <a:stretch/>
        </p:blipFill>
        <p:spPr>
          <a:xfrm>
            <a:off x="77435" y="64967"/>
            <a:ext cx="1156799" cy="1393603"/>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14" name="Shape 614"/>
        <p:cNvGrpSpPr/>
        <p:nvPr/>
      </p:nvGrpSpPr>
      <p:grpSpPr>
        <a:xfrm>
          <a:off x="0" y="0"/>
          <a:ext cx="0" cy="0"/>
          <a:chOff x="0" y="0"/>
          <a:chExt cx="0" cy="0"/>
        </a:xfrm>
      </p:grpSpPr>
      <p:sp>
        <p:nvSpPr>
          <p:cNvPr id="615" name="Google Shape;615;p66"/>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16" name="Google Shape;616;p6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17" name="Google Shape;617;p66"/>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618" name="Google Shape;618;p6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 1">
    <p:spTree>
      <p:nvGrpSpPr>
        <p:cNvPr id="619" name="Shape 619"/>
        <p:cNvGrpSpPr/>
        <p:nvPr/>
      </p:nvGrpSpPr>
      <p:grpSpPr>
        <a:xfrm>
          <a:off x="0" y="0"/>
          <a:ext cx="0" cy="0"/>
          <a:chOff x="0" y="0"/>
          <a:chExt cx="0" cy="0"/>
        </a:xfrm>
      </p:grpSpPr>
      <p:sp>
        <p:nvSpPr>
          <p:cNvPr id="620" name="Google Shape;620;p67"/>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21" name="Google Shape;621;p6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22" name="Google Shape;622;p67"/>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623" name="Google Shape;623;p6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624" name="Shape 624"/>
        <p:cNvGrpSpPr/>
        <p:nvPr/>
      </p:nvGrpSpPr>
      <p:grpSpPr>
        <a:xfrm>
          <a:off x="0" y="0"/>
          <a:ext cx="0" cy="0"/>
          <a:chOff x="0" y="0"/>
          <a:chExt cx="0" cy="0"/>
        </a:xfrm>
      </p:grpSpPr>
      <p:sp>
        <p:nvSpPr>
          <p:cNvPr id="625" name="Google Shape;625;p6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26" name="Google Shape;626;p68"/>
          <p:cNvPicPr preferRelativeResize="0"/>
          <p:nvPr/>
        </p:nvPicPr>
        <p:blipFill rotWithShape="1">
          <a:blip r:embed="rId2">
            <a:alphaModFix/>
          </a:blip>
          <a:srcRect b="0" l="0" r="0" t="0"/>
          <a:stretch/>
        </p:blipFill>
        <p:spPr>
          <a:xfrm>
            <a:off x="9877933" y="90233"/>
            <a:ext cx="2209408" cy="743301"/>
          </a:xfrm>
          <a:prstGeom prst="rect">
            <a:avLst/>
          </a:prstGeom>
          <a:noFill/>
          <a:ln>
            <a:noFill/>
          </a:ln>
        </p:spPr>
      </p:pic>
      <p:grpSp>
        <p:nvGrpSpPr>
          <p:cNvPr id="627" name="Google Shape;627;p68"/>
          <p:cNvGrpSpPr/>
          <p:nvPr/>
        </p:nvGrpSpPr>
        <p:grpSpPr>
          <a:xfrm>
            <a:off x="1081450" y="6478933"/>
            <a:ext cx="10077121" cy="26209"/>
            <a:chOff x="305375" y="794131"/>
            <a:chExt cx="8867583" cy="73842"/>
          </a:xfrm>
        </p:grpSpPr>
        <p:sp>
          <p:nvSpPr>
            <p:cNvPr id="628" name="Google Shape;628;p68"/>
            <p:cNvSpPr/>
            <p:nvPr/>
          </p:nvSpPr>
          <p:spPr>
            <a:xfrm>
              <a:off x="305375" y="794173"/>
              <a:ext cx="58242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629" name="Google Shape;629;p68"/>
            <p:cNvSpPr/>
            <p:nvPr/>
          </p:nvSpPr>
          <p:spPr>
            <a:xfrm>
              <a:off x="6011995" y="794131"/>
              <a:ext cx="199800" cy="73800"/>
            </a:xfrm>
            <a:prstGeom prst="triangle">
              <a:avLst>
                <a:gd fmla="val 50255"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630" name="Google Shape;630;p68"/>
            <p:cNvSpPr/>
            <p:nvPr/>
          </p:nvSpPr>
          <p:spPr>
            <a:xfrm>
              <a:off x="6115958" y="794157"/>
              <a:ext cx="30570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grpSp>
      <p:sp>
        <p:nvSpPr>
          <p:cNvPr id="631" name="Google Shape;631;p68"/>
          <p:cNvSpPr txBox="1"/>
          <p:nvPr>
            <p:ph type="title"/>
          </p:nvPr>
        </p:nvSpPr>
        <p:spPr>
          <a:xfrm>
            <a:off x="1475975" y="353825"/>
            <a:ext cx="6449600" cy="54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632" name="Google Shape;632;p68"/>
          <p:cNvSpPr txBox="1"/>
          <p:nvPr>
            <p:ph idx="1" type="subTitle"/>
          </p:nvPr>
        </p:nvSpPr>
        <p:spPr>
          <a:xfrm>
            <a:off x="3962900" y="1132251"/>
            <a:ext cx="3963200" cy="283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633" name="Google Shape;633;p6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634" name="Shape 634"/>
        <p:cNvGrpSpPr/>
        <p:nvPr/>
      </p:nvGrpSpPr>
      <p:grpSpPr>
        <a:xfrm>
          <a:off x="0" y="0"/>
          <a:ext cx="0" cy="0"/>
          <a:chOff x="0" y="0"/>
          <a:chExt cx="0" cy="0"/>
        </a:xfrm>
      </p:grpSpPr>
      <p:sp>
        <p:nvSpPr>
          <p:cNvPr id="635" name="Google Shape;635;p69"/>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6" name="Google Shape;636;p6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2">
  <p:cSld name="Title and two columns 1 2">
    <p:spTree>
      <p:nvGrpSpPr>
        <p:cNvPr id="637" name="Shape 637"/>
        <p:cNvGrpSpPr/>
        <p:nvPr/>
      </p:nvGrpSpPr>
      <p:grpSpPr>
        <a:xfrm>
          <a:off x="0" y="0"/>
          <a:ext cx="0" cy="0"/>
          <a:chOff x="0" y="0"/>
          <a:chExt cx="0" cy="0"/>
        </a:xfrm>
      </p:grpSpPr>
      <p:sp>
        <p:nvSpPr>
          <p:cNvPr id="638" name="Google Shape;638;p70"/>
          <p:cNvSpPr txBox="1"/>
          <p:nvPr>
            <p:ph type="title"/>
          </p:nvPr>
        </p:nvSpPr>
        <p:spPr>
          <a:xfrm>
            <a:off x="2158067" y="295233"/>
            <a:ext cx="66572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639" name="Google Shape;639;p70"/>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640" name="Google Shape;640;p70"/>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641" name="Google Shape;641;p7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642" name="Google Shape;642;p70"/>
          <p:cNvGrpSpPr/>
          <p:nvPr/>
        </p:nvGrpSpPr>
        <p:grpSpPr>
          <a:xfrm>
            <a:off x="-21699" y="1058795"/>
            <a:ext cx="12252500" cy="60959"/>
            <a:chOff x="-16275" y="794131"/>
            <a:chExt cx="9189375" cy="73800"/>
          </a:xfrm>
        </p:grpSpPr>
        <p:sp>
          <p:nvSpPr>
            <p:cNvPr id="643" name="Google Shape;643;p70"/>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44" name="Google Shape;644;p70"/>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645" name="Google Shape;645;p70"/>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646" name="Google Shape;646;p70"/>
          <p:cNvPicPr preferRelativeResize="0"/>
          <p:nvPr/>
        </p:nvPicPr>
        <p:blipFill rotWithShape="1">
          <a:blip r:embed="rId2">
            <a:alphaModFix/>
          </a:blip>
          <a:srcRect b="0" l="0" r="0" t="0"/>
          <a:stretch/>
        </p:blipFill>
        <p:spPr>
          <a:xfrm>
            <a:off x="9776300" y="162367"/>
            <a:ext cx="2251899" cy="743300"/>
          </a:xfrm>
          <a:prstGeom prst="rect">
            <a:avLst/>
          </a:prstGeom>
          <a:noFill/>
          <a:ln>
            <a:noFill/>
          </a:ln>
        </p:spPr>
      </p:pic>
      <p:pic>
        <p:nvPicPr>
          <p:cNvPr id="647" name="Google Shape;647;p70"/>
          <p:cNvPicPr preferRelativeResize="0"/>
          <p:nvPr/>
        </p:nvPicPr>
        <p:blipFill rotWithShape="1">
          <a:blip r:embed="rId3">
            <a:alphaModFix/>
          </a:blip>
          <a:srcRect b="0" l="0" r="0" t="0"/>
          <a:stretch/>
        </p:blipFill>
        <p:spPr>
          <a:xfrm>
            <a:off x="87333" y="162367"/>
            <a:ext cx="1366632" cy="63856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BC Mojaloop Functional Enhancements">
  <p:cSld name="CBC Mojaloop Functional Enhancements">
    <p:spTree>
      <p:nvGrpSpPr>
        <p:cNvPr id="652" name="Shape 652"/>
        <p:cNvGrpSpPr/>
        <p:nvPr/>
      </p:nvGrpSpPr>
      <p:grpSpPr>
        <a:xfrm>
          <a:off x="0" y="0"/>
          <a:ext cx="0" cy="0"/>
          <a:chOff x="0" y="0"/>
          <a:chExt cx="0" cy="0"/>
        </a:xfrm>
      </p:grpSpPr>
      <p:sp>
        <p:nvSpPr>
          <p:cNvPr id="653" name="Google Shape;653;p72"/>
          <p:cNvSpPr txBox="1"/>
          <p:nvPr>
            <p:ph type="title"/>
          </p:nvPr>
        </p:nvSpPr>
        <p:spPr>
          <a:xfrm>
            <a:off x="1157100" y="165100"/>
            <a:ext cx="5232400" cy="615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200"/>
              <a:buNone/>
              <a:defRPr sz="2933"/>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4" name="Google Shape;654;p7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55" name="Google Shape;655;p72"/>
          <p:cNvSpPr/>
          <p:nvPr/>
        </p:nvSpPr>
        <p:spPr>
          <a:xfrm>
            <a:off x="8568400" y="4022100"/>
            <a:ext cx="1487600" cy="430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656" name="Google Shape;656;p72"/>
          <p:cNvSpPr/>
          <p:nvPr/>
        </p:nvSpPr>
        <p:spPr>
          <a:xfrm>
            <a:off x="8550233" y="1138200"/>
            <a:ext cx="1487600" cy="763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657" name="Google Shape;657;p72"/>
          <p:cNvSpPr/>
          <p:nvPr/>
        </p:nvSpPr>
        <p:spPr>
          <a:xfrm>
            <a:off x="8568400" y="5137500"/>
            <a:ext cx="1487600" cy="4544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658" name="Google Shape;658;p72"/>
          <p:cNvSpPr/>
          <p:nvPr/>
        </p:nvSpPr>
        <p:spPr>
          <a:xfrm>
            <a:off x="8568400" y="4568200"/>
            <a:ext cx="1487600" cy="454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659" name="Google Shape;659;p72"/>
          <p:cNvSpPr txBox="1"/>
          <p:nvPr/>
        </p:nvSpPr>
        <p:spPr>
          <a:xfrm rot="-5400000">
            <a:off x="7658767" y="4701074"/>
            <a:ext cx="1215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Inter-Scheme</a:t>
            </a:r>
            <a:endParaRPr sz="1333">
              <a:solidFill>
                <a:schemeClr val="dk2"/>
              </a:solidFill>
              <a:latin typeface="Roboto"/>
              <a:ea typeface="Roboto"/>
              <a:cs typeface="Roboto"/>
              <a:sym typeface="Roboto"/>
            </a:endParaRPr>
          </a:p>
        </p:txBody>
      </p:sp>
      <p:cxnSp>
        <p:nvCxnSpPr>
          <p:cNvPr id="660" name="Google Shape;660;p72"/>
          <p:cNvCxnSpPr/>
          <p:nvPr/>
        </p:nvCxnSpPr>
        <p:spPr>
          <a:xfrm flipH="1" rot="10800000">
            <a:off x="8431800" y="2964951"/>
            <a:ext cx="3381600" cy="10800"/>
          </a:xfrm>
          <a:prstGeom prst="straightConnector1">
            <a:avLst/>
          </a:prstGeom>
          <a:noFill/>
          <a:ln cap="flat" cmpd="sng" w="9525">
            <a:solidFill>
              <a:schemeClr val="dk2"/>
            </a:solidFill>
            <a:prstDash val="solid"/>
            <a:round/>
            <a:headEnd len="sm" w="sm" type="none"/>
            <a:tailEnd len="sm" w="sm" type="none"/>
          </a:ln>
        </p:spPr>
      </p:cxnSp>
      <p:sp>
        <p:nvSpPr>
          <p:cNvPr id="661" name="Google Shape;661;p72"/>
          <p:cNvSpPr/>
          <p:nvPr/>
        </p:nvSpPr>
        <p:spPr>
          <a:xfrm>
            <a:off x="10202892" y="11382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662" name="Google Shape;662;p72"/>
          <p:cNvSpPr/>
          <p:nvPr/>
        </p:nvSpPr>
        <p:spPr>
          <a:xfrm>
            <a:off x="10295200" y="30766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663" name="Google Shape;663;p72"/>
          <p:cNvSpPr/>
          <p:nvPr/>
        </p:nvSpPr>
        <p:spPr>
          <a:xfrm rot="5401980">
            <a:off x="10633297" y="45136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664" name="Google Shape;664;p72"/>
          <p:cNvSpPr txBox="1"/>
          <p:nvPr/>
        </p:nvSpPr>
        <p:spPr>
          <a:xfrm>
            <a:off x="8606384" y="342867"/>
            <a:ext cx="12932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Mojaloop </a:t>
            </a:r>
            <a:endParaRPr sz="1333">
              <a:solidFill>
                <a:schemeClr val="dk2"/>
              </a:solidFill>
              <a:latin typeface="Roboto"/>
              <a:ea typeface="Roboto"/>
              <a:cs typeface="Roboto"/>
              <a:sym typeface="Roboto"/>
            </a:endParaRPr>
          </a:p>
        </p:txBody>
      </p:sp>
      <p:sp>
        <p:nvSpPr>
          <p:cNvPr id="665" name="Google Shape;665;p72"/>
          <p:cNvSpPr txBox="1"/>
          <p:nvPr/>
        </p:nvSpPr>
        <p:spPr>
          <a:xfrm>
            <a:off x="10237303" y="348885"/>
            <a:ext cx="14864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lang="en" sz="1333">
                <a:solidFill>
                  <a:schemeClr val="dk2"/>
                </a:solidFill>
                <a:latin typeface="Roboto"/>
                <a:ea typeface="Roboto"/>
                <a:cs typeface="Roboto"/>
                <a:sym typeface="Roboto"/>
              </a:rPr>
              <a:t>Participation Tools</a:t>
            </a:r>
            <a:endParaRPr sz="1333">
              <a:solidFill>
                <a:schemeClr val="dk2"/>
              </a:solidFill>
              <a:latin typeface="Roboto"/>
              <a:ea typeface="Roboto"/>
              <a:cs typeface="Roboto"/>
              <a:sym typeface="Roboto"/>
            </a:endParaRPr>
          </a:p>
        </p:txBody>
      </p:sp>
      <p:sp>
        <p:nvSpPr>
          <p:cNvPr id="666" name="Google Shape;666;p72"/>
          <p:cNvSpPr txBox="1"/>
          <p:nvPr/>
        </p:nvSpPr>
        <p:spPr>
          <a:xfrm rot="-5400000">
            <a:off x="7805767" y="1802047"/>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Cross-</a:t>
            </a:r>
            <a:endParaRPr sz="1333">
              <a:solidFill>
                <a:schemeClr val="dk2"/>
              </a:solidFill>
              <a:latin typeface="Roboto"/>
              <a:ea typeface="Roboto"/>
              <a:cs typeface="Roboto"/>
              <a:sym typeface="Roboto"/>
            </a:endParaRPr>
          </a:p>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currency</a:t>
            </a:r>
            <a:endParaRPr sz="1333">
              <a:solidFill>
                <a:schemeClr val="dk2"/>
              </a:solidFill>
              <a:latin typeface="Roboto"/>
              <a:ea typeface="Roboto"/>
              <a:cs typeface="Roboto"/>
              <a:sym typeface="Roboto"/>
            </a:endParaRPr>
          </a:p>
        </p:txBody>
      </p:sp>
      <p:sp>
        <p:nvSpPr>
          <p:cNvPr id="667" name="Google Shape;667;p72"/>
          <p:cNvSpPr/>
          <p:nvPr/>
        </p:nvSpPr>
        <p:spPr>
          <a:xfrm>
            <a:off x="8517500" y="1991612"/>
            <a:ext cx="1487600" cy="819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a:t>
            </a:r>
            <a:endParaRPr sz="400">
              <a:solidFill>
                <a:schemeClr val="dk1"/>
              </a:solidFill>
              <a:latin typeface="Roboto"/>
              <a:ea typeface="Roboto"/>
              <a:cs typeface="Roboto"/>
              <a:sym typeface="Roboto"/>
            </a:endParaRPr>
          </a:p>
        </p:txBody>
      </p:sp>
      <p:sp>
        <p:nvSpPr>
          <p:cNvPr id="668" name="Google Shape;668;p72"/>
          <p:cNvSpPr/>
          <p:nvPr/>
        </p:nvSpPr>
        <p:spPr>
          <a:xfrm>
            <a:off x="10239985" y="2422351"/>
            <a:ext cx="1487600" cy="3888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cxnSp>
        <p:nvCxnSpPr>
          <p:cNvPr id="669" name="Google Shape;669;p72"/>
          <p:cNvCxnSpPr/>
          <p:nvPr/>
        </p:nvCxnSpPr>
        <p:spPr>
          <a:xfrm flipH="1" rot="10800000">
            <a:off x="10111467" y="4042217"/>
            <a:ext cx="13600" cy="1522800"/>
          </a:xfrm>
          <a:prstGeom prst="straightConnector1">
            <a:avLst/>
          </a:prstGeom>
          <a:noFill/>
          <a:ln cap="flat" cmpd="sng" w="9525">
            <a:solidFill>
              <a:schemeClr val="dk2"/>
            </a:solidFill>
            <a:prstDash val="solid"/>
            <a:round/>
            <a:headEnd len="sm" w="sm" type="none"/>
            <a:tailEnd len="sm" w="sm" type="none"/>
          </a:ln>
        </p:spPr>
      </p:cxnSp>
      <p:sp>
        <p:nvSpPr>
          <p:cNvPr id="670" name="Google Shape;670;p72"/>
          <p:cNvSpPr txBox="1"/>
          <p:nvPr/>
        </p:nvSpPr>
        <p:spPr>
          <a:xfrm rot="-5400000">
            <a:off x="7924967" y="3362307"/>
            <a:ext cx="682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FRMS</a:t>
            </a:r>
            <a:endParaRPr sz="1333">
              <a:solidFill>
                <a:schemeClr val="dk2"/>
              </a:solidFill>
              <a:latin typeface="Roboto"/>
              <a:ea typeface="Roboto"/>
              <a:cs typeface="Roboto"/>
              <a:sym typeface="Roboto"/>
            </a:endParaRPr>
          </a:p>
        </p:txBody>
      </p:sp>
      <p:sp>
        <p:nvSpPr>
          <p:cNvPr id="671" name="Google Shape;671;p72"/>
          <p:cNvSpPr/>
          <p:nvPr/>
        </p:nvSpPr>
        <p:spPr>
          <a:xfrm>
            <a:off x="8568400" y="3076567"/>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100"/>
              <a:buFont typeface="Arial"/>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cxnSp>
        <p:nvCxnSpPr>
          <p:cNvPr id="672" name="Google Shape;672;p72"/>
          <p:cNvCxnSpPr/>
          <p:nvPr/>
        </p:nvCxnSpPr>
        <p:spPr>
          <a:xfrm flipH="1" rot="10800000">
            <a:off x="8431800" y="3841117"/>
            <a:ext cx="3381600" cy="10800"/>
          </a:xfrm>
          <a:prstGeom prst="straightConnector1">
            <a:avLst/>
          </a:prstGeom>
          <a:noFill/>
          <a:ln cap="flat" cmpd="sng" w="9525">
            <a:solidFill>
              <a:schemeClr val="dk2"/>
            </a:solidFill>
            <a:prstDash val="solid"/>
            <a:round/>
            <a:headEnd len="sm" w="sm" type="none"/>
            <a:tailEnd len="sm" w="sm" type="none"/>
          </a:ln>
        </p:spPr>
      </p:cxnSp>
      <p:cxnSp>
        <p:nvCxnSpPr>
          <p:cNvPr id="673" name="Google Shape;673;p72"/>
          <p:cNvCxnSpPr/>
          <p:nvPr/>
        </p:nvCxnSpPr>
        <p:spPr>
          <a:xfrm flipH="1" rot="10800000">
            <a:off x="8471667" y="5711667"/>
            <a:ext cx="3381600" cy="10800"/>
          </a:xfrm>
          <a:prstGeom prst="straightConnector1">
            <a:avLst/>
          </a:prstGeom>
          <a:noFill/>
          <a:ln cap="flat" cmpd="sng" w="9525">
            <a:solidFill>
              <a:schemeClr val="dk2"/>
            </a:solidFill>
            <a:prstDash val="solid"/>
            <a:round/>
            <a:headEnd len="sm" w="sm" type="none"/>
            <a:tailEnd len="sm" w="sm" type="none"/>
          </a:ln>
        </p:spPr>
      </p:cxnSp>
      <p:sp>
        <p:nvSpPr>
          <p:cNvPr id="674" name="Google Shape;674;p72"/>
          <p:cNvSpPr/>
          <p:nvPr/>
        </p:nvSpPr>
        <p:spPr>
          <a:xfrm>
            <a:off x="10202909"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675" name="Google Shape;675;p72"/>
          <p:cNvSpPr txBox="1"/>
          <p:nvPr/>
        </p:nvSpPr>
        <p:spPr>
          <a:xfrm rot="-5400000">
            <a:off x="7805767" y="5977948"/>
            <a:ext cx="921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ISO 20022 for IIPS</a:t>
            </a:r>
            <a:endParaRPr sz="1333">
              <a:solidFill>
                <a:schemeClr val="dk2"/>
              </a:solidFill>
              <a:latin typeface="Roboto"/>
              <a:ea typeface="Roboto"/>
              <a:cs typeface="Roboto"/>
              <a:sym typeface="Roboto"/>
            </a:endParaRPr>
          </a:p>
        </p:txBody>
      </p:sp>
      <p:sp>
        <p:nvSpPr>
          <p:cNvPr id="676" name="Google Shape;676;p72"/>
          <p:cNvSpPr txBox="1"/>
          <p:nvPr/>
        </p:nvSpPr>
        <p:spPr>
          <a:xfrm rot="5400000">
            <a:off x="11186667" y="4554581"/>
            <a:ext cx="1215200" cy="41024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2"/>
              </a:buClr>
              <a:buSzPts val="1333"/>
              <a:buFont typeface="Roboto"/>
              <a:buNone/>
            </a:pPr>
            <a:r>
              <a:rPr lang="en" sz="1333">
                <a:solidFill>
                  <a:schemeClr val="dk2"/>
                </a:solidFill>
                <a:latin typeface="Roboto"/>
                <a:ea typeface="Roboto"/>
                <a:cs typeface="Roboto"/>
                <a:sym typeface="Roboto"/>
              </a:rPr>
              <a:t>Integrated DFPS Backend</a:t>
            </a:r>
            <a:endParaRPr sz="1333">
              <a:solidFill>
                <a:schemeClr val="dk2"/>
              </a:solidFill>
              <a:latin typeface="Roboto"/>
              <a:ea typeface="Roboto"/>
              <a:cs typeface="Roboto"/>
              <a:sym typeface="Roboto"/>
            </a:endParaRPr>
          </a:p>
        </p:txBody>
      </p:sp>
      <p:sp>
        <p:nvSpPr>
          <p:cNvPr id="677" name="Google Shape;677;p72"/>
          <p:cNvSpPr/>
          <p:nvPr/>
        </p:nvSpPr>
        <p:spPr>
          <a:xfrm>
            <a:off x="8568400" y="5842233"/>
            <a:ext cx="1487600" cy="61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678" name="Google Shape;678;p72"/>
          <p:cNvSpPr/>
          <p:nvPr/>
        </p:nvSpPr>
        <p:spPr>
          <a:xfrm rot="5401980">
            <a:off x="10714715" y="4586589"/>
            <a:ext cx="694400" cy="492000"/>
          </a:xfrm>
          <a:prstGeom prst="round2SameRect">
            <a:avLst>
              <a:gd fmla="val 16667" name="adj1"/>
              <a:gd fmla="val 0" name="adj2"/>
            </a:avLst>
          </a:prstGeom>
          <a:solidFill>
            <a:srgbClr val="F4CCCC"/>
          </a:solidFill>
          <a:ln cap="flat" cmpd="sng" w="9525">
            <a:solidFill>
              <a:srgbClr val="FF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Core Adapter</a:t>
            </a:r>
            <a:endParaRPr sz="1333">
              <a:solidFill>
                <a:schemeClr val="dk1"/>
              </a:solidFill>
              <a:latin typeface="Roboto"/>
              <a:ea typeface="Roboto"/>
              <a:cs typeface="Roboto"/>
              <a:sym typeface="Roboto"/>
            </a:endParaRPr>
          </a:p>
        </p:txBody>
      </p:sp>
      <p:sp>
        <p:nvSpPr>
          <p:cNvPr id="679" name="Google Shape;679;p72"/>
          <p:cNvSpPr txBox="1"/>
          <p:nvPr/>
        </p:nvSpPr>
        <p:spPr>
          <a:xfrm>
            <a:off x="8568400" y="92034"/>
            <a:ext cx="3284800" cy="205121"/>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Clr>
                <a:schemeClr val="dk1"/>
              </a:buClr>
              <a:buSzPts val="1100"/>
              <a:buFont typeface="Arial"/>
              <a:buNone/>
            </a:pPr>
            <a:r>
              <a:rPr b="1" lang="en" sz="1333">
                <a:solidFill>
                  <a:schemeClr val="dk2"/>
                </a:solidFill>
                <a:latin typeface="Roboto"/>
                <a:ea typeface="Roboto"/>
                <a:cs typeface="Roboto"/>
                <a:sym typeface="Roboto"/>
              </a:rPr>
              <a:t>Functional Enhancements</a:t>
            </a:r>
            <a:endParaRPr b="1" sz="1333">
              <a:solidFill>
                <a:schemeClr val="dk2"/>
              </a:solidFill>
              <a:latin typeface="Roboto"/>
              <a:ea typeface="Roboto"/>
              <a:cs typeface="Roboto"/>
              <a:sym typeface="Roboto"/>
            </a:endParaRPr>
          </a:p>
        </p:txBody>
      </p:sp>
      <p:sp>
        <p:nvSpPr>
          <p:cNvPr id="680" name="Google Shape;680;p72"/>
          <p:cNvSpPr/>
          <p:nvPr/>
        </p:nvSpPr>
        <p:spPr>
          <a:xfrm>
            <a:off x="10236692" y="19916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681" name="Google Shape;681;p72"/>
          <p:cNvSpPr/>
          <p:nvPr/>
        </p:nvSpPr>
        <p:spPr>
          <a:xfrm>
            <a:off x="10202900" y="15649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682" name="Google Shape;682;p72"/>
          <p:cNvSpPr/>
          <p:nvPr/>
        </p:nvSpPr>
        <p:spPr>
          <a:xfrm>
            <a:off x="102029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683" name="Google Shape;683;p72"/>
          <p:cNvSpPr/>
          <p:nvPr/>
        </p:nvSpPr>
        <p:spPr>
          <a:xfrm>
            <a:off x="10292181" y="3070689"/>
            <a:ext cx="1487600" cy="615600"/>
          </a:xfrm>
          <a:prstGeom prst="roundRect">
            <a:avLst>
              <a:gd fmla="val 16667" name="adj"/>
            </a:avLst>
          </a:prstGeom>
          <a:solidFill>
            <a:srgbClr val="D9EAD3"/>
          </a:solidFill>
          <a:ln cap="flat" cmpd="sng" w="19050">
            <a:solidFill>
              <a:srgbClr val="B6D7A8"/>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KYC Data collected from FI back-end for population in FSPIOP/ISO 20022 for IIPS messages</a:t>
            </a:r>
            <a:endParaRPr sz="400">
              <a:solidFill>
                <a:schemeClr val="dk1"/>
              </a:solidFill>
              <a:latin typeface="Roboto"/>
              <a:ea typeface="Roboto"/>
              <a:cs typeface="Roboto"/>
              <a:sym typeface="Roboto"/>
            </a:endParaRPr>
          </a:p>
        </p:txBody>
      </p:sp>
      <p:sp>
        <p:nvSpPr>
          <p:cNvPr id="684" name="Google Shape;684;p72"/>
          <p:cNvSpPr/>
          <p:nvPr/>
        </p:nvSpPr>
        <p:spPr>
          <a:xfrm>
            <a:off x="8550233" y="1138200"/>
            <a:ext cx="1487600" cy="763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Acquiring of currency cover by Payers from FXP to facilitate FX transactions</a:t>
            </a:r>
            <a:endParaRPr sz="400">
              <a:solidFill>
                <a:schemeClr val="dk1"/>
              </a:solidFill>
              <a:latin typeface="Roboto"/>
              <a:ea typeface="Roboto"/>
              <a:cs typeface="Roboto"/>
              <a:sym typeface="Roboto"/>
            </a:endParaRPr>
          </a:p>
        </p:txBody>
      </p:sp>
      <p:sp>
        <p:nvSpPr>
          <p:cNvPr id="685" name="Google Shape;685;p72"/>
          <p:cNvSpPr/>
          <p:nvPr/>
        </p:nvSpPr>
        <p:spPr>
          <a:xfrm>
            <a:off x="10202892" y="11382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can purchase liquidity cover for FX transactions</a:t>
            </a:r>
            <a:endParaRPr sz="400">
              <a:solidFill>
                <a:schemeClr val="dk1"/>
              </a:solidFill>
              <a:latin typeface="Roboto"/>
              <a:ea typeface="Roboto"/>
              <a:cs typeface="Roboto"/>
              <a:sym typeface="Roboto"/>
            </a:endParaRPr>
          </a:p>
        </p:txBody>
      </p:sp>
      <p:sp>
        <p:nvSpPr>
          <p:cNvPr id="686" name="Google Shape;686;p72"/>
          <p:cNvSpPr/>
          <p:nvPr/>
        </p:nvSpPr>
        <p:spPr>
          <a:xfrm>
            <a:off x="10202900" y="1564900"/>
            <a:ext cx="1487600" cy="335600"/>
          </a:xfrm>
          <a:prstGeom prst="roundRect">
            <a:avLst>
              <a:gd fmla="val 16667" name="adj"/>
            </a:avLst>
          </a:prstGeom>
          <a:solidFill>
            <a:srgbClr val="F4CCCC"/>
          </a:solidFill>
          <a:ln cap="flat" cmpd="sng" w="19050">
            <a:solidFill>
              <a:srgbClr val="E066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FXP can offer liquidity cover in destination currency to Payer </a:t>
            </a:r>
            <a:endParaRPr sz="400">
              <a:solidFill>
                <a:schemeClr val="dk1"/>
              </a:solidFill>
              <a:latin typeface="Roboto"/>
              <a:ea typeface="Roboto"/>
              <a:cs typeface="Roboto"/>
              <a:sym typeface="Roboto"/>
            </a:endParaRPr>
          </a:p>
        </p:txBody>
      </p:sp>
      <p:sp>
        <p:nvSpPr>
          <p:cNvPr id="687" name="Google Shape;687;p72"/>
          <p:cNvSpPr/>
          <p:nvPr/>
        </p:nvSpPr>
        <p:spPr>
          <a:xfrm>
            <a:off x="8570655" y="4022819"/>
            <a:ext cx="1487600" cy="4308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proxied transaction handling within Mojaloop Core Services</a:t>
            </a:r>
            <a:endParaRPr sz="400">
              <a:solidFill>
                <a:schemeClr val="dk1"/>
              </a:solidFill>
              <a:latin typeface="Roboto"/>
              <a:ea typeface="Roboto"/>
              <a:cs typeface="Roboto"/>
              <a:sym typeface="Roboto"/>
            </a:endParaRPr>
          </a:p>
        </p:txBody>
      </p:sp>
      <p:sp>
        <p:nvSpPr>
          <p:cNvPr id="688" name="Google Shape;688;p72"/>
          <p:cNvSpPr/>
          <p:nvPr/>
        </p:nvSpPr>
        <p:spPr>
          <a:xfrm>
            <a:off x="8570655" y="5138219"/>
            <a:ext cx="1487600" cy="4544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Multi-Scheme Certificate Distribution to support non-repudiation</a:t>
            </a:r>
            <a:endParaRPr sz="400">
              <a:solidFill>
                <a:schemeClr val="dk1"/>
              </a:solidFill>
              <a:latin typeface="Roboto"/>
              <a:ea typeface="Roboto"/>
              <a:cs typeface="Roboto"/>
              <a:sym typeface="Roboto"/>
            </a:endParaRPr>
          </a:p>
        </p:txBody>
      </p:sp>
      <p:sp>
        <p:nvSpPr>
          <p:cNvPr id="689" name="Google Shape;689;p72"/>
          <p:cNvSpPr/>
          <p:nvPr/>
        </p:nvSpPr>
        <p:spPr>
          <a:xfrm>
            <a:off x="8570655" y="4568919"/>
            <a:ext cx="1487600" cy="454000"/>
          </a:xfrm>
          <a:prstGeom prst="roundRect">
            <a:avLst>
              <a:gd fmla="val 16667" name="adj"/>
            </a:avLst>
          </a:prstGeom>
          <a:solidFill>
            <a:srgbClr val="EA9999"/>
          </a:solidFill>
          <a:ln cap="flat" cmpd="sng" w="9525">
            <a:solidFill>
              <a:srgbClr val="CC00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Inter-Scheme </a:t>
            </a:r>
            <a:r>
              <a:rPr b="1" lang="en" sz="800">
                <a:solidFill>
                  <a:schemeClr val="dk1"/>
                </a:solidFill>
                <a:latin typeface="Roboto"/>
                <a:ea typeface="Roboto"/>
                <a:cs typeface="Roboto"/>
                <a:sym typeface="Roboto"/>
              </a:rPr>
              <a:t>Proxy</a:t>
            </a:r>
            <a:r>
              <a:rPr lang="en" sz="800">
                <a:solidFill>
                  <a:schemeClr val="dk1"/>
                </a:solidFill>
                <a:latin typeface="Roboto"/>
                <a:ea typeface="Roboto"/>
                <a:cs typeface="Roboto"/>
                <a:sym typeface="Roboto"/>
              </a:rPr>
              <a:t> for interconnection of IIPS compliant Schemes</a:t>
            </a:r>
            <a:endParaRPr sz="400">
              <a:solidFill>
                <a:schemeClr val="dk1"/>
              </a:solidFill>
              <a:latin typeface="Roboto"/>
              <a:ea typeface="Roboto"/>
              <a:cs typeface="Roboto"/>
              <a:sym typeface="Roboto"/>
            </a:endParaRPr>
          </a:p>
        </p:txBody>
      </p:sp>
      <p:sp>
        <p:nvSpPr>
          <p:cNvPr id="690" name="Google Shape;690;p72"/>
          <p:cNvSpPr/>
          <p:nvPr/>
        </p:nvSpPr>
        <p:spPr>
          <a:xfrm>
            <a:off x="10202909"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691" name="Google Shape;691;p72"/>
          <p:cNvSpPr/>
          <p:nvPr/>
        </p:nvSpPr>
        <p:spPr>
          <a:xfrm>
            <a:off x="8568400" y="5842233"/>
            <a:ext cx="1487600" cy="615600"/>
          </a:xfrm>
          <a:prstGeom prst="roundRect">
            <a:avLst>
              <a:gd fmla="val 16667" name="adj"/>
            </a:avLst>
          </a:prstGeom>
          <a:solidFill>
            <a:srgbClr val="FFF2CC"/>
          </a:solidFill>
          <a:ln cap="flat" cmpd="sng" w="19050">
            <a:solidFill>
              <a:srgbClr val="FFD966"/>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692" name="Google Shape;692;p72"/>
          <p:cNvSpPr/>
          <p:nvPr/>
        </p:nvSpPr>
        <p:spPr>
          <a:xfrm>
            <a:off x="8567512" y="3074732"/>
            <a:ext cx="1487600" cy="615600"/>
          </a:xfrm>
          <a:prstGeom prst="roundRect">
            <a:avLst>
              <a:gd fmla="val 16667" name="adj"/>
            </a:avLst>
          </a:prstGeom>
          <a:solidFill>
            <a:srgbClr val="B6D7A8"/>
          </a:solidFill>
          <a:ln cap="flat" cmpd="sng" w="19050">
            <a:solidFill>
              <a:srgbClr val="93C47D"/>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Able to forward PII data and transaction requests to FRMS via Tazama</a:t>
            </a:r>
            <a:endParaRPr sz="800">
              <a:solidFill>
                <a:schemeClr val="dk1"/>
              </a:solidFill>
              <a:latin typeface="Roboto"/>
              <a:ea typeface="Roboto"/>
              <a:cs typeface="Roboto"/>
              <a:sym typeface="Roboto"/>
            </a:endParaRPr>
          </a:p>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Payment Platform Adapter </a:t>
            </a:r>
            <a:endParaRPr sz="400">
              <a:solidFill>
                <a:schemeClr val="dk1"/>
              </a:solidFill>
              <a:latin typeface="Roboto"/>
              <a:ea typeface="Roboto"/>
              <a:cs typeface="Roboto"/>
              <a:sym typeface="Roboto"/>
            </a:endParaRPr>
          </a:p>
        </p:txBody>
      </p:sp>
      <p:sp>
        <p:nvSpPr>
          <p:cNvPr id="693" name="Google Shape;693;p72"/>
          <p:cNvSpPr/>
          <p:nvPr/>
        </p:nvSpPr>
        <p:spPr>
          <a:xfrm>
            <a:off x="10207401"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existing Core connection to present request as per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protocol and patterns</a:t>
            </a:r>
            <a:endParaRPr sz="400">
              <a:solidFill>
                <a:schemeClr val="dk1"/>
              </a:solidFill>
              <a:latin typeface="Roboto"/>
              <a:ea typeface="Roboto"/>
              <a:cs typeface="Roboto"/>
              <a:sym typeface="Roboto"/>
            </a:endParaRPr>
          </a:p>
        </p:txBody>
      </p:sp>
      <p:sp>
        <p:nvSpPr>
          <p:cNvPr id="694" name="Google Shape;694;p72"/>
          <p:cNvSpPr/>
          <p:nvPr/>
        </p:nvSpPr>
        <p:spPr>
          <a:xfrm>
            <a:off x="8572892" y="5855365"/>
            <a:ext cx="1487600" cy="615600"/>
          </a:xfrm>
          <a:prstGeom prst="roundRect">
            <a:avLst>
              <a:gd fmla="val 16667" name="adj"/>
            </a:avLst>
          </a:prstGeom>
          <a:solidFill>
            <a:srgbClr val="FFE599"/>
          </a:solidFill>
          <a:ln cap="flat" cmpd="sng" w="19050">
            <a:solidFill>
              <a:srgbClr val="F1C23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Allowing Mojaloop to accept  </a:t>
            </a:r>
            <a:r>
              <a:rPr b="1" lang="en" sz="800">
                <a:solidFill>
                  <a:schemeClr val="dk1"/>
                </a:solidFill>
                <a:latin typeface="Roboto"/>
                <a:ea typeface="Roboto"/>
                <a:cs typeface="Roboto"/>
                <a:sym typeface="Roboto"/>
              </a:rPr>
              <a:t>ISO 200022 for IIPS</a:t>
            </a:r>
            <a:r>
              <a:rPr lang="en" sz="800">
                <a:solidFill>
                  <a:schemeClr val="dk1"/>
                </a:solidFill>
                <a:latin typeface="Roboto"/>
                <a:ea typeface="Roboto"/>
                <a:cs typeface="Roboto"/>
                <a:sym typeface="Roboto"/>
              </a:rPr>
              <a:t> messages and process that maintain the IIPS characteristics</a:t>
            </a:r>
            <a:endParaRPr sz="400">
              <a:solidFill>
                <a:schemeClr val="dk1"/>
              </a:solidFill>
              <a:latin typeface="Roboto"/>
              <a:ea typeface="Roboto"/>
              <a:cs typeface="Roboto"/>
              <a:sym typeface="Roboto"/>
            </a:endParaRPr>
          </a:p>
        </p:txBody>
      </p:sp>
      <p:sp>
        <p:nvSpPr>
          <p:cNvPr id="695" name="Google Shape;695;p72"/>
          <p:cNvSpPr/>
          <p:nvPr/>
        </p:nvSpPr>
        <p:spPr>
          <a:xfrm>
            <a:off x="8517500" y="1991612"/>
            <a:ext cx="1487600" cy="819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Discovery of available cross-currency (FX) providers connected to the Switch</a:t>
            </a:r>
            <a:endParaRPr sz="400">
              <a:solidFill>
                <a:schemeClr val="dk1"/>
              </a:solidFill>
              <a:latin typeface="Roboto"/>
              <a:ea typeface="Roboto"/>
              <a:cs typeface="Roboto"/>
              <a:sym typeface="Roboto"/>
            </a:endParaRPr>
          </a:p>
        </p:txBody>
      </p:sp>
      <p:sp>
        <p:nvSpPr>
          <p:cNvPr id="696" name="Google Shape;696;p72"/>
          <p:cNvSpPr/>
          <p:nvPr/>
        </p:nvSpPr>
        <p:spPr>
          <a:xfrm>
            <a:off x="10239985" y="2422351"/>
            <a:ext cx="1487600" cy="3888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Ability for FXPs to register  cross-currency services they offer</a:t>
            </a:r>
            <a:endParaRPr sz="400">
              <a:solidFill>
                <a:schemeClr val="dk1"/>
              </a:solidFill>
              <a:latin typeface="Roboto"/>
              <a:ea typeface="Roboto"/>
              <a:cs typeface="Roboto"/>
              <a:sym typeface="Roboto"/>
            </a:endParaRPr>
          </a:p>
        </p:txBody>
      </p:sp>
      <p:sp>
        <p:nvSpPr>
          <p:cNvPr id="697" name="Google Shape;697;p72"/>
          <p:cNvSpPr/>
          <p:nvPr/>
        </p:nvSpPr>
        <p:spPr>
          <a:xfrm>
            <a:off x="10236692" y="1991600"/>
            <a:ext cx="1487600" cy="335600"/>
          </a:xfrm>
          <a:prstGeom prst="roundRect">
            <a:avLst>
              <a:gd fmla="val 16667" name="adj"/>
            </a:avLst>
          </a:prstGeom>
          <a:solidFill>
            <a:srgbClr val="C9DAF8"/>
          </a:solidFill>
          <a:ln cap="flat" cmpd="sng" w="19050">
            <a:solidFill>
              <a:srgbClr val="6D9EEB"/>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Payer selection of FXP from the discover service</a:t>
            </a:r>
            <a:endParaRPr sz="400">
              <a:solidFill>
                <a:schemeClr val="dk1"/>
              </a:solidFill>
              <a:latin typeface="Roboto"/>
              <a:ea typeface="Roboto"/>
              <a:cs typeface="Roboto"/>
              <a:sym typeface="Roboto"/>
            </a:endParaRPr>
          </a:p>
        </p:txBody>
      </p:sp>
      <p:sp>
        <p:nvSpPr>
          <p:cNvPr id="698" name="Google Shape;698;p72"/>
          <p:cNvSpPr/>
          <p:nvPr/>
        </p:nvSpPr>
        <p:spPr>
          <a:xfrm>
            <a:off x="10209339" y="734211"/>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699" name="Google Shape;699;p72"/>
          <p:cNvSpPr/>
          <p:nvPr/>
        </p:nvSpPr>
        <p:spPr>
          <a:xfrm>
            <a:off x="8577300" y="728300"/>
            <a:ext cx="1487600" cy="3356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Tech Ops</a:t>
            </a:r>
            <a:endParaRPr sz="400">
              <a:solidFill>
                <a:schemeClr val="dk1"/>
              </a:solidFill>
              <a:latin typeface="Roboto"/>
              <a:ea typeface="Roboto"/>
              <a:cs typeface="Roboto"/>
              <a:sym typeface="Roboto"/>
            </a:endParaRPr>
          </a:p>
        </p:txBody>
      </p:sp>
      <p:sp>
        <p:nvSpPr>
          <p:cNvPr id="700" name="Google Shape;700;p72"/>
          <p:cNvSpPr/>
          <p:nvPr/>
        </p:nvSpPr>
        <p:spPr>
          <a:xfrm>
            <a:off x="8572497" y="723920"/>
            <a:ext cx="1487600" cy="335600"/>
          </a:xfrm>
          <a:prstGeom prst="roundRect">
            <a:avLst>
              <a:gd fmla="val 16667" name="adj"/>
            </a:avLst>
          </a:prstGeom>
          <a:solidFill>
            <a:srgbClr val="FFF2CC"/>
          </a:solidFill>
          <a:ln cap="flat" cmpd="sng" w="19050">
            <a:solidFill>
              <a:srgbClr val="FFFF00"/>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Roboto"/>
              <a:buNone/>
            </a:pPr>
            <a:r>
              <a:rPr lang="en" sz="800">
                <a:solidFill>
                  <a:schemeClr val="dk1"/>
                </a:solidFill>
                <a:latin typeface="Roboto"/>
                <a:ea typeface="Roboto"/>
                <a:cs typeface="Roboto"/>
                <a:sym typeface="Roboto"/>
              </a:rPr>
              <a:t>Visualisation of FX transactions that support Hub Ops</a:t>
            </a:r>
            <a:endParaRPr sz="400">
              <a:solidFill>
                <a:schemeClr val="dk1"/>
              </a:solidFill>
              <a:latin typeface="Roboto"/>
              <a:ea typeface="Roboto"/>
              <a:cs typeface="Roboto"/>
              <a:sym typeface="Roboto"/>
            </a:endParaRPr>
          </a:p>
        </p:txBody>
      </p:sp>
      <p:pic>
        <p:nvPicPr>
          <p:cNvPr id="701" name="Google Shape;701;p72"/>
          <p:cNvPicPr preferRelativeResize="0"/>
          <p:nvPr/>
        </p:nvPicPr>
        <p:blipFill rotWithShape="1">
          <a:blip r:embed="rId2">
            <a:alphaModFix/>
          </a:blip>
          <a:srcRect b="0" l="0" r="0" t="0"/>
          <a:stretch/>
        </p:blipFill>
        <p:spPr>
          <a:xfrm>
            <a:off x="77374" y="92041"/>
            <a:ext cx="972495" cy="454400"/>
          </a:xfrm>
          <a:prstGeom prst="rect">
            <a:avLst/>
          </a:prstGeom>
          <a:noFill/>
          <a:ln>
            <a:noFill/>
          </a:ln>
        </p:spPr>
      </p:pic>
      <p:pic>
        <p:nvPicPr>
          <p:cNvPr id="702" name="Google Shape;702;p72"/>
          <p:cNvPicPr preferRelativeResize="0"/>
          <p:nvPr/>
        </p:nvPicPr>
        <p:blipFill rotWithShape="1">
          <a:blip r:embed="rId3">
            <a:alphaModFix/>
          </a:blip>
          <a:srcRect b="0" l="0" r="0" t="0"/>
          <a:stretch/>
        </p:blipFill>
        <p:spPr>
          <a:xfrm>
            <a:off x="77379" y="6172237"/>
            <a:ext cx="1829741" cy="615601"/>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type="title">
  <p:cSld name="TITLE">
    <p:bg>
      <p:bgPr>
        <a:solidFill>
          <a:srgbClr val="081621"/>
        </a:solidFill>
      </p:bgPr>
    </p:bg>
    <p:spTree>
      <p:nvGrpSpPr>
        <p:cNvPr id="703" name="Shape 703"/>
        <p:cNvGrpSpPr/>
        <p:nvPr/>
      </p:nvGrpSpPr>
      <p:grpSpPr>
        <a:xfrm>
          <a:off x="0" y="0"/>
          <a:ext cx="0" cy="0"/>
          <a:chOff x="0" y="0"/>
          <a:chExt cx="0" cy="0"/>
        </a:xfrm>
      </p:grpSpPr>
      <p:sp>
        <p:nvSpPr>
          <p:cNvPr id="704" name="Google Shape;704;p73"/>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705" name="Google Shape;705;p73"/>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706" name="Google Shape;706;p7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707" name="Google Shape;707;p73"/>
          <p:cNvPicPr preferRelativeResize="0"/>
          <p:nvPr/>
        </p:nvPicPr>
        <p:blipFill rotWithShape="1">
          <a:blip r:embed="rId2">
            <a:alphaModFix/>
          </a:blip>
          <a:srcRect b="0" l="0" r="0" t="0"/>
          <a:stretch/>
        </p:blipFill>
        <p:spPr>
          <a:xfrm>
            <a:off x="3498833" y="696200"/>
            <a:ext cx="5194336" cy="1747499"/>
          </a:xfrm>
          <a:prstGeom prst="rect">
            <a:avLst/>
          </a:prstGeom>
          <a:noFill/>
          <a:ln>
            <a:noFill/>
          </a:ln>
        </p:spPr>
      </p:pic>
      <p:sp>
        <p:nvSpPr>
          <p:cNvPr id="708" name="Google Shape;708;p7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838199" y="826782"/>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65" name="Google Shape;65;p8"/>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709" name="Shape 709"/>
        <p:cNvGrpSpPr/>
        <p:nvPr/>
      </p:nvGrpSpPr>
      <p:grpSpPr>
        <a:xfrm>
          <a:off x="0" y="0"/>
          <a:ext cx="0" cy="0"/>
          <a:chOff x="0" y="0"/>
          <a:chExt cx="0" cy="0"/>
        </a:xfrm>
      </p:grpSpPr>
      <p:sp>
        <p:nvSpPr>
          <p:cNvPr id="710" name="Google Shape;710;p74"/>
          <p:cNvSpPr/>
          <p:nvPr/>
        </p:nvSpPr>
        <p:spPr>
          <a:xfrm>
            <a:off x="4625300" y="1506233"/>
            <a:ext cx="6970000" cy="496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11" name="Google Shape;711;p74"/>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pic>
        <p:nvPicPr>
          <p:cNvPr id="712" name="Google Shape;712;p74"/>
          <p:cNvPicPr preferRelativeResize="0"/>
          <p:nvPr/>
        </p:nvPicPr>
        <p:blipFill rotWithShape="1">
          <a:blip r:embed="rId2">
            <a:alphaModFix/>
          </a:blip>
          <a:srcRect b="0" l="0" r="0" t="0"/>
          <a:stretch/>
        </p:blipFill>
        <p:spPr>
          <a:xfrm>
            <a:off x="970533" y="1574434"/>
            <a:ext cx="1951403" cy="656500"/>
          </a:xfrm>
          <a:prstGeom prst="rect">
            <a:avLst/>
          </a:prstGeom>
          <a:noFill/>
          <a:ln>
            <a:noFill/>
          </a:ln>
        </p:spPr>
      </p:pic>
      <p:pic>
        <p:nvPicPr>
          <p:cNvPr id="713" name="Google Shape;713;p74"/>
          <p:cNvPicPr preferRelativeResize="0"/>
          <p:nvPr/>
        </p:nvPicPr>
        <p:blipFill rotWithShape="1">
          <a:blip r:embed="rId3">
            <a:alphaModFix/>
          </a:blip>
          <a:srcRect b="0" l="0" r="0" t="0"/>
          <a:stretch/>
        </p:blipFill>
        <p:spPr>
          <a:xfrm>
            <a:off x="970534" y="2479599"/>
            <a:ext cx="1988915" cy="656500"/>
          </a:xfrm>
          <a:prstGeom prst="rect">
            <a:avLst/>
          </a:prstGeom>
          <a:noFill/>
          <a:ln>
            <a:noFill/>
          </a:ln>
        </p:spPr>
      </p:pic>
      <p:pic>
        <p:nvPicPr>
          <p:cNvPr id="714" name="Google Shape;714;p74"/>
          <p:cNvPicPr preferRelativeResize="0"/>
          <p:nvPr/>
        </p:nvPicPr>
        <p:blipFill rotWithShape="1">
          <a:blip r:embed="rId2">
            <a:alphaModFix/>
          </a:blip>
          <a:srcRect b="0" l="0" r="0" t="0"/>
          <a:stretch/>
        </p:blipFill>
        <p:spPr>
          <a:xfrm>
            <a:off x="881367" y="4174700"/>
            <a:ext cx="5194336" cy="1747499"/>
          </a:xfrm>
          <a:prstGeom prst="rect">
            <a:avLst/>
          </a:prstGeom>
          <a:noFill/>
          <a:ln>
            <a:noFill/>
          </a:ln>
        </p:spPr>
      </p:pic>
      <p:pic>
        <p:nvPicPr>
          <p:cNvPr id="715" name="Google Shape;715;p74"/>
          <p:cNvPicPr preferRelativeResize="0"/>
          <p:nvPr/>
        </p:nvPicPr>
        <p:blipFill rotWithShape="1">
          <a:blip r:embed="rId4">
            <a:alphaModFix/>
          </a:blip>
          <a:srcRect b="0" l="0" r="0" t="0"/>
          <a:stretch/>
        </p:blipFill>
        <p:spPr>
          <a:xfrm>
            <a:off x="3140398" y="1574434"/>
            <a:ext cx="688620" cy="656500"/>
          </a:xfrm>
          <a:prstGeom prst="rect">
            <a:avLst/>
          </a:prstGeom>
          <a:noFill/>
          <a:ln>
            <a:noFill/>
          </a:ln>
        </p:spPr>
      </p:pic>
      <p:pic>
        <p:nvPicPr>
          <p:cNvPr id="716" name="Google Shape;716;p74"/>
          <p:cNvPicPr preferRelativeResize="0"/>
          <p:nvPr/>
        </p:nvPicPr>
        <p:blipFill rotWithShape="1">
          <a:blip r:embed="rId5">
            <a:alphaModFix/>
          </a:blip>
          <a:srcRect b="0" l="0" r="0" t="0"/>
          <a:stretch/>
        </p:blipFill>
        <p:spPr>
          <a:xfrm>
            <a:off x="3140401" y="2479601"/>
            <a:ext cx="656500" cy="656500"/>
          </a:xfrm>
          <a:prstGeom prst="rect">
            <a:avLst/>
          </a:prstGeom>
          <a:noFill/>
          <a:ln>
            <a:noFill/>
          </a:ln>
        </p:spPr>
      </p:pic>
      <p:pic>
        <p:nvPicPr>
          <p:cNvPr id="717" name="Google Shape;717;p74"/>
          <p:cNvPicPr preferRelativeResize="0"/>
          <p:nvPr/>
        </p:nvPicPr>
        <p:blipFill rotWithShape="1">
          <a:blip r:embed="rId6">
            <a:alphaModFix/>
          </a:blip>
          <a:srcRect b="0" l="0" r="0" t="0"/>
          <a:stretch/>
        </p:blipFill>
        <p:spPr>
          <a:xfrm>
            <a:off x="7619929" y="2230934"/>
            <a:ext cx="3136103" cy="3136103"/>
          </a:xfrm>
          <a:prstGeom prst="rect">
            <a:avLst/>
          </a:prstGeom>
          <a:noFill/>
          <a:ln>
            <a:noFill/>
          </a:ln>
        </p:spPr>
      </p:pic>
      <p:pic>
        <p:nvPicPr>
          <p:cNvPr id="718" name="Google Shape;718;p74"/>
          <p:cNvPicPr preferRelativeResize="0"/>
          <p:nvPr/>
        </p:nvPicPr>
        <p:blipFill rotWithShape="1">
          <a:blip r:embed="rId3">
            <a:alphaModFix/>
          </a:blip>
          <a:srcRect b="0" l="0" r="0" t="0"/>
          <a:stretch/>
        </p:blipFill>
        <p:spPr>
          <a:xfrm>
            <a:off x="9836100" y="90234"/>
            <a:ext cx="2251899" cy="743300"/>
          </a:xfrm>
          <a:prstGeom prst="rect">
            <a:avLst/>
          </a:prstGeom>
          <a:noFill/>
          <a:ln>
            <a:noFill/>
          </a:ln>
        </p:spPr>
      </p:pic>
      <p:pic>
        <p:nvPicPr>
          <p:cNvPr id="719" name="Google Shape;719;p74"/>
          <p:cNvPicPr preferRelativeResize="0"/>
          <p:nvPr/>
        </p:nvPicPr>
        <p:blipFill rotWithShape="1">
          <a:blip r:embed="rId7">
            <a:alphaModFix/>
          </a:blip>
          <a:srcRect b="0" l="0" r="0" t="0"/>
          <a:stretch/>
        </p:blipFill>
        <p:spPr>
          <a:xfrm>
            <a:off x="4970051" y="1759867"/>
            <a:ext cx="2251899" cy="757589"/>
          </a:xfrm>
          <a:prstGeom prst="rect">
            <a:avLst/>
          </a:prstGeom>
          <a:noFill/>
          <a:ln>
            <a:noFill/>
          </a:ln>
        </p:spPr>
      </p:pic>
      <p:pic>
        <p:nvPicPr>
          <p:cNvPr id="720" name="Google Shape;720;p74"/>
          <p:cNvPicPr preferRelativeResize="0"/>
          <p:nvPr/>
        </p:nvPicPr>
        <p:blipFill rotWithShape="1">
          <a:blip r:embed="rId2">
            <a:alphaModFix/>
          </a:blip>
          <a:srcRect b="0" l="0" r="0" t="0"/>
          <a:stretch/>
        </p:blipFill>
        <p:spPr>
          <a:xfrm>
            <a:off x="7134734" y="90234"/>
            <a:ext cx="2209409" cy="743300"/>
          </a:xfrm>
          <a:prstGeom prst="rect">
            <a:avLst/>
          </a:prstGeom>
          <a:noFill/>
          <a:ln>
            <a:noFill/>
          </a:ln>
        </p:spPr>
      </p:pic>
      <p:sp>
        <p:nvSpPr>
          <p:cNvPr id="721" name="Google Shape;721;p74"/>
          <p:cNvSpPr txBox="1"/>
          <p:nvPr/>
        </p:nvSpPr>
        <p:spPr>
          <a:xfrm>
            <a:off x="134967" y="127901"/>
            <a:ext cx="5676800" cy="984845"/>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chemeClr val="dk1"/>
              </a:buClr>
              <a:buSzPts val="2400"/>
              <a:buFont typeface="Roboto"/>
              <a:buNone/>
            </a:pPr>
            <a:r>
              <a:rPr lang="en" sz="2400">
                <a:solidFill>
                  <a:schemeClr val="dk1"/>
                </a:solidFill>
                <a:latin typeface="Roboto"/>
                <a:ea typeface="Roboto"/>
                <a:cs typeface="Roboto"/>
                <a:sym typeface="Roboto"/>
              </a:rPr>
              <a:t>INFITX Icon and Logo Page &lt;DO NOT USE&gt;</a:t>
            </a:r>
            <a:endParaRPr sz="2400">
              <a:solidFill>
                <a:schemeClr val="dk1"/>
              </a:solidFill>
              <a:latin typeface="Roboto"/>
              <a:ea typeface="Roboto"/>
              <a:cs typeface="Roboto"/>
              <a:sym typeface="Roboto"/>
            </a:endParaRPr>
          </a:p>
        </p:txBody>
      </p:sp>
      <p:sp>
        <p:nvSpPr>
          <p:cNvPr id="722" name="Google Shape;722;p7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2">
  <p:cSld name="INFITX 2">
    <p:bg>
      <p:bgPr>
        <a:solidFill>
          <a:schemeClr val="lt1"/>
        </a:solidFill>
      </p:bgPr>
    </p:bg>
    <p:spTree>
      <p:nvGrpSpPr>
        <p:cNvPr id="723" name="Shape 723"/>
        <p:cNvGrpSpPr/>
        <p:nvPr/>
      </p:nvGrpSpPr>
      <p:grpSpPr>
        <a:xfrm>
          <a:off x="0" y="0"/>
          <a:ext cx="0" cy="0"/>
          <a:chOff x="0" y="0"/>
          <a:chExt cx="0" cy="0"/>
        </a:xfrm>
      </p:grpSpPr>
      <p:sp>
        <p:nvSpPr>
          <p:cNvPr id="724" name="Google Shape;724;p75"/>
          <p:cNvSpPr txBox="1"/>
          <p:nvPr>
            <p:ph type="ctrTitle"/>
          </p:nvPr>
        </p:nvSpPr>
        <p:spPr>
          <a:xfrm>
            <a:off x="911133" y="2725767"/>
            <a:ext cx="10673600" cy="167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725" name="Google Shape;725;p75"/>
          <p:cNvSpPr txBox="1"/>
          <p:nvPr>
            <p:ph idx="1" type="subTitle"/>
          </p:nvPr>
        </p:nvSpPr>
        <p:spPr>
          <a:xfrm>
            <a:off x="911133" y="4452433"/>
            <a:ext cx="80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726" name="Google Shape;726;p7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pic>
        <p:nvPicPr>
          <p:cNvPr id="727" name="Google Shape;727;p75"/>
          <p:cNvPicPr preferRelativeResize="0"/>
          <p:nvPr/>
        </p:nvPicPr>
        <p:blipFill rotWithShape="1">
          <a:blip r:embed="rId2">
            <a:alphaModFix/>
          </a:blip>
          <a:srcRect b="0" l="0" r="0" t="0"/>
          <a:stretch/>
        </p:blipFill>
        <p:spPr>
          <a:xfrm>
            <a:off x="4529302" y="195833"/>
            <a:ext cx="3133399" cy="1054168"/>
          </a:xfrm>
          <a:prstGeom prst="rect">
            <a:avLst/>
          </a:prstGeom>
          <a:noFill/>
          <a:ln>
            <a:noFill/>
          </a:ln>
        </p:spPr>
      </p:pic>
      <p:sp>
        <p:nvSpPr>
          <p:cNvPr id="728" name="Google Shape;728;p7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729" name="Google Shape;729;p75"/>
          <p:cNvPicPr preferRelativeResize="0"/>
          <p:nvPr/>
        </p:nvPicPr>
        <p:blipFill rotWithShape="1">
          <a:blip r:embed="rId3">
            <a:alphaModFix/>
          </a:blip>
          <a:srcRect b="0" l="0" r="0" t="0"/>
          <a:stretch/>
        </p:blipFill>
        <p:spPr>
          <a:xfrm>
            <a:off x="1435315" y="1249999"/>
            <a:ext cx="2256152" cy="1054167"/>
          </a:xfrm>
          <a:prstGeom prst="rect">
            <a:avLst/>
          </a:prstGeom>
          <a:noFill/>
          <a:ln>
            <a:noFill/>
          </a:ln>
        </p:spPr>
      </p:pic>
      <p:pic>
        <p:nvPicPr>
          <p:cNvPr id="730" name="Google Shape;730;p75"/>
          <p:cNvPicPr preferRelativeResize="0"/>
          <p:nvPr/>
        </p:nvPicPr>
        <p:blipFill rotWithShape="1">
          <a:blip r:embed="rId4">
            <a:alphaModFix/>
          </a:blip>
          <a:srcRect b="0" l="0" r="0" t="0"/>
          <a:stretch/>
        </p:blipFill>
        <p:spPr>
          <a:xfrm>
            <a:off x="7814637" y="1338759"/>
            <a:ext cx="2754500" cy="87663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p:cSld name="INFITX 1">
    <p:bg>
      <p:bgPr>
        <a:solidFill>
          <a:srgbClr val="081621"/>
        </a:solidFill>
      </p:bgPr>
    </p:bg>
    <p:spTree>
      <p:nvGrpSpPr>
        <p:cNvPr id="731" name="Shape 731"/>
        <p:cNvGrpSpPr/>
        <p:nvPr/>
      </p:nvGrpSpPr>
      <p:grpSpPr>
        <a:xfrm>
          <a:off x="0" y="0"/>
          <a:ext cx="0" cy="0"/>
          <a:chOff x="0" y="0"/>
          <a:chExt cx="0" cy="0"/>
        </a:xfrm>
      </p:grpSpPr>
      <p:pic>
        <p:nvPicPr>
          <p:cNvPr id="732" name="Google Shape;732;p76"/>
          <p:cNvPicPr preferRelativeResize="0"/>
          <p:nvPr/>
        </p:nvPicPr>
        <p:blipFill rotWithShape="1">
          <a:blip r:embed="rId2">
            <a:alphaModFix/>
          </a:blip>
          <a:srcRect b="4243" l="19017" r="23612" t="4079"/>
          <a:stretch/>
        </p:blipFill>
        <p:spPr>
          <a:xfrm>
            <a:off x="2" y="1"/>
            <a:ext cx="4291365" cy="6858001"/>
          </a:xfrm>
          <a:prstGeom prst="rect">
            <a:avLst/>
          </a:prstGeom>
          <a:noFill/>
          <a:ln>
            <a:noFill/>
          </a:ln>
        </p:spPr>
      </p:pic>
      <p:sp>
        <p:nvSpPr>
          <p:cNvPr id="733" name="Google Shape;733;p76"/>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734" name="Google Shape;734;p76"/>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735" name="Google Shape;735;p7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736" name="Google Shape;736;p7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rgbClr val="1780AD"/>
              </a:buClr>
              <a:buSzPts val="933"/>
              <a:buFont typeface="Montserrat"/>
              <a:buNone/>
            </a:pPr>
            <a:r>
              <a:rPr lang="en" sz="933">
                <a:solidFill>
                  <a:srgbClr val="1780AD"/>
                </a:solidFill>
                <a:latin typeface="Montserrat"/>
                <a:ea typeface="Montserrat"/>
                <a:cs typeface="Montserrat"/>
                <a:sym typeface="Montserrat"/>
              </a:rPr>
              <a:t>Company  Confidential</a:t>
            </a:r>
            <a:endParaRPr sz="933">
              <a:solidFill>
                <a:srgbClr val="1780AD"/>
              </a:solidFill>
              <a:latin typeface="Montserrat"/>
              <a:ea typeface="Montserrat"/>
              <a:cs typeface="Montserrat"/>
              <a:sym typeface="Montserrat"/>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ITX 1 1">
  <p:cSld name="INFITX 1 1">
    <p:bg>
      <p:bgPr>
        <a:solidFill>
          <a:srgbClr val="081621"/>
        </a:solidFill>
      </p:bgPr>
    </p:bg>
    <p:spTree>
      <p:nvGrpSpPr>
        <p:cNvPr id="737" name="Shape 737"/>
        <p:cNvGrpSpPr/>
        <p:nvPr/>
      </p:nvGrpSpPr>
      <p:grpSpPr>
        <a:xfrm>
          <a:off x="0" y="0"/>
          <a:ext cx="0" cy="0"/>
          <a:chOff x="0" y="0"/>
          <a:chExt cx="0" cy="0"/>
        </a:xfrm>
      </p:grpSpPr>
      <p:sp>
        <p:nvSpPr>
          <p:cNvPr id="738" name="Google Shape;738;p77"/>
          <p:cNvSpPr txBox="1"/>
          <p:nvPr>
            <p:ph type="ctrTitle"/>
          </p:nvPr>
        </p:nvSpPr>
        <p:spPr>
          <a:xfrm>
            <a:off x="3687967" y="1822300"/>
            <a:ext cx="8030800" cy="22476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Clr>
                <a:schemeClr val="lt1"/>
              </a:buClr>
              <a:buSzPts val="4800"/>
              <a:buNone/>
              <a:defRPr sz="6400">
                <a:solidFill>
                  <a:schemeClr val="lt1"/>
                </a:solidFill>
              </a:defRPr>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p:txBody>
      </p:sp>
      <p:sp>
        <p:nvSpPr>
          <p:cNvPr id="739" name="Google Shape;739;p77"/>
          <p:cNvSpPr txBox="1"/>
          <p:nvPr>
            <p:ph idx="1" type="subTitle"/>
          </p:nvPr>
        </p:nvSpPr>
        <p:spPr>
          <a:xfrm>
            <a:off x="3687967" y="4022567"/>
            <a:ext cx="8178400" cy="224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740" name="Google Shape;740;p7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Medium"/>
              <a:buNone/>
              <a:defRPr sz="1333">
                <a:solidFill>
                  <a:schemeClr val="dk2"/>
                </a:solidFill>
                <a:latin typeface="Roboto Medium"/>
                <a:ea typeface="Roboto Medium"/>
                <a:cs typeface="Roboto Medium"/>
                <a:sym typeface="Roboto Medium"/>
              </a:defRPr>
            </a:lvl1pPr>
            <a:lvl2pPr indent="0" lvl="1" marL="0" algn="r">
              <a:buClr>
                <a:schemeClr val="dk2"/>
              </a:buClr>
              <a:buSzPts val="1333"/>
              <a:buFont typeface="Roboto Medium"/>
              <a:buNone/>
              <a:defRPr sz="1333">
                <a:solidFill>
                  <a:schemeClr val="dk2"/>
                </a:solidFill>
                <a:latin typeface="Roboto Medium"/>
                <a:ea typeface="Roboto Medium"/>
                <a:cs typeface="Roboto Medium"/>
                <a:sym typeface="Roboto Medium"/>
              </a:defRPr>
            </a:lvl2pPr>
            <a:lvl3pPr indent="0" lvl="2" marL="0" algn="r">
              <a:buClr>
                <a:schemeClr val="dk2"/>
              </a:buClr>
              <a:buSzPts val="1333"/>
              <a:buFont typeface="Roboto Medium"/>
              <a:buNone/>
              <a:defRPr sz="1333">
                <a:solidFill>
                  <a:schemeClr val="dk2"/>
                </a:solidFill>
                <a:latin typeface="Roboto Medium"/>
                <a:ea typeface="Roboto Medium"/>
                <a:cs typeface="Roboto Medium"/>
                <a:sym typeface="Roboto Medium"/>
              </a:defRPr>
            </a:lvl3pPr>
            <a:lvl4pPr indent="0" lvl="3" marL="0" algn="r">
              <a:buClr>
                <a:schemeClr val="dk2"/>
              </a:buClr>
              <a:buSzPts val="1333"/>
              <a:buFont typeface="Roboto Medium"/>
              <a:buNone/>
              <a:defRPr sz="1333">
                <a:solidFill>
                  <a:schemeClr val="dk2"/>
                </a:solidFill>
                <a:latin typeface="Roboto Medium"/>
                <a:ea typeface="Roboto Medium"/>
                <a:cs typeface="Roboto Medium"/>
                <a:sym typeface="Roboto Medium"/>
              </a:defRPr>
            </a:lvl4pPr>
            <a:lvl5pPr indent="0" lvl="4" marL="0" algn="r">
              <a:buClr>
                <a:schemeClr val="dk2"/>
              </a:buClr>
              <a:buSzPts val="1333"/>
              <a:buFont typeface="Roboto Medium"/>
              <a:buNone/>
              <a:defRPr sz="1333">
                <a:solidFill>
                  <a:schemeClr val="dk2"/>
                </a:solidFill>
                <a:latin typeface="Roboto Medium"/>
                <a:ea typeface="Roboto Medium"/>
                <a:cs typeface="Roboto Medium"/>
                <a:sym typeface="Roboto Medium"/>
              </a:defRPr>
            </a:lvl5pPr>
            <a:lvl6pPr indent="0" lvl="5" marL="0" algn="r">
              <a:buClr>
                <a:schemeClr val="dk2"/>
              </a:buClr>
              <a:buSzPts val="1333"/>
              <a:buFont typeface="Roboto Medium"/>
              <a:buNone/>
              <a:defRPr sz="1333">
                <a:solidFill>
                  <a:schemeClr val="dk2"/>
                </a:solidFill>
                <a:latin typeface="Roboto Medium"/>
                <a:ea typeface="Roboto Medium"/>
                <a:cs typeface="Roboto Medium"/>
                <a:sym typeface="Roboto Medium"/>
              </a:defRPr>
            </a:lvl6pPr>
            <a:lvl7pPr indent="0" lvl="6" marL="0" algn="r">
              <a:buClr>
                <a:schemeClr val="dk2"/>
              </a:buClr>
              <a:buSzPts val="1333"/>
              <a:buFont typeface="Roboto Medium"/>
              <a:buNone/>
              <a:defRPr sz="1333">
                <a:solidFill>
                  <a:schemeClr val="dk2"/>
                </a:solidFill>
                <a:latin typeface="Roboto Medium"/>
                <a:ea typeface="Roboto Medium"/>
                <a:cs typeface="Roboto Medium"/>
                <a:sym typeface="Roboto Medium"/>
              </a:defRPr>
            </a:lvl7pPr>
            <a:lvl8pPr indent="0" lvl="7" marL="0" algn="r">
              <a:buClr>
                <a:schemeClr val="dk2"/>
              </a:buClr>
              <a:buSzPts val="1333"/>
              <a:buFont typeface="Roboto Medium"/>
              <a:buNone/>
              <a:defRPr sz="1333">
                <a:solidFill>
                  <a:schemeClr val="dk2"/>
                </a:solidFill>
                <a:latin typeface="Roboto Medium"/>
                <a:ea typeface="Roboto Medium"/>
                <a:cs typeface="Roboto Medium"/>
                <a:sym typeface="Roboto Medium"/>
              </a:defRPr>
            </a:lvl8pPr>
            <a:lvl9pPr indent="0" lvl="8" marL="0" algn="r">
              <a:buClr>
                <a:schemeClr val="dk2"/>
              </a:buClr>
              <a:buSzPts val="1333"/>
              <a:buFont typeface="Roboto Medium"/>
              <a:buNone/>
              <a:defRPr sz="1333">
                <a:solidFill>
                  <a:schemeClr val="dk2"/>
                </a:solidFill>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77"/>
          <p:cNvSpPr txBox="1"/>
          <p:nvPr/>
        </p:nvSpPr>
        <p:spPr>
          <a:xfrm>
            <a:off x="4743100" y="6522401"/>
            <a:ext cx="2776800" cy="410393"/>
          </a:xfrm>
          <a:prstGeom prst="rect">
            <a:avLst/>
          </a:prstGeom>
          <a:noFill/>
          <a:ln>
            <a:noFill/>
          </a:ln>
        </p:spPr>
        <p:txBody>
          <a:bodyPr anchorCtr="0" anchor="t" bIns="121900" lIns="121900" spcFirstLastPara="1" rIns="121900" wrap="square" tIns="121900">
            <a:spAutoFit/>
          </a:bodyPr>
          <a:lstStyle/>
          <a:p>
            <a:pPr indent="0" lvl="0" marL="0" marR="0" rtl="0" algn="l">
              <a:spcBef>
                <a:spcPts val="0"/>
              </a:spcBef>
              <a:spcAft>
                <a:spcPts val="0"/>
              </a:spcAft>
              <a:buClr>
                <a:srgbClr val="1780AD"/>
              </a:buClr>
              <a:buSzPts val="1067"/>
              <a:buFont typeface="Roboto"/>
              <a:buNone/>
            </a:pPr>
            <a:r>
              <a:rPr lang="en" sz="1067">
                <a:solidFill>
                  <a:srgbClr val="1780AD"/>
                </a:solidFill>
                <a:latin typeface="Roboto"/>
                <a:ea typeface="Roboto"/>
                <a:cs typeface="Roboto"/>
                <a:sym typeface="Roboto"/>
              </a:rPr>
              <a:t>Inclusive Financial Technology Experts</a:t>
            </a:r>
            <a:endParaRPr sz="1067">
              <a:solidFill>
                <a:srgbClr val="1780AD"/>
              </a:solidFill>
              <a:latin typeface="Roboto"/>
              <a:ea typeface="Roboto"/>
              <a:cs typeface="Roboto"/>
              <a:sym typeface="Roboto"/>
            </a:endParaRPr>
          </a:p>
        </p:txBody>
      </p:sp>
      <p:pic>
        <p:nvPicPr>
          <p:cNvPr id="742" name="Google Shape;742;p77"/>
          <p:cNvPicPr preferRelativeResize="0"/>
          <p:nvPr/>
        </p:nvPicPr>
        <p:blipFill rotWithShape="1">
          <a:blip r:embed="rId2">
            <a:alphaModFix/>
          </a:blip>
          <a:srcRect b="0" l="0" r="0" t="0"/>
          <a:stretch/>
        </p:blipFill>
        <p:spPr>
          <a:xfrm>
            <a:off x="220233" y="220200"/>
            <a:ext cx="1790499" cy="17904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3" name="Shape 743"/>
        <p:cNvGrpSpPr/>
        <p:nvPr/>
      </p:nvGrpSpPr>
      <p:grpSpPr>
        <a:xfrm>
          <a:off x="0" y="0"/>
          <a:ext cx="0" cy="0"/>
          <a:chOff x="0" y="0"/>
          <a:chExt cx="0" cy="0"/>
        </a:xfrm>
      </p:grpSpPr>
      <p:sp>
        <p:nvSpPr>
          <p:cNvPr id="744" name="Google Shape;744;p78"/>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745" name="Google Shape;745;p7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78"/>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747" name="Google Shape;747;p7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748" name="Shape 748"/>
        <p:cNvGrpSpPr/>
        <p:nvPr/>
      </p:nvGrpSpPr>
      <p:grpSpPr>
        <a:xfrm>
          <a:off x="0" y="0"/>
          <a:ext cx="0" cy="0"/>
          <a:chOff x="0" y="0"/>
          <a:chExt cx="0" cy="0"/>
        </a:xfrm>
      </p:grpSpPr>
      <p:sp>
        <p:nvSpPr>
          <p:cNvPr id="749" name="Google Shape;749;p79"/>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Roboto"/>
              <a:buNone/>
              <a:defRPr sz="4800">
                <a:latin typeface="Roboto"/>
                <a:ea typeface="Roboto"/>
                <a:cs typeface="Roboto"/>
                <a:sym typeface="Roboto"/>
              </a:defRPr>
            </a:lvl1pPr>
            <a:lvl2pPr lvl="1" algn="ctr">
              <a:lnSpc>
                <a:spcPct val="100000"/>
              </a:lnSpc>
              <a:spcBef>
                <a:spcPts val="0"/>
              </a:spcBef>
              <a:spcAft>
                <a:spcPts val="0"/>
              </a:spcAft>
              <a:buSzPts val="3600"/>
              <a:buFont typeface="Roboto"/>
              <a:buNone/>
              <a:defRPr sz="4800">
                <a:latin typeface="Roboto"/>
                <a:ea typeface="Roboto"/>
                <a:cs typeface="Roboto"/>
                <a:sym typeface="Roboto"/>
              </a:defRPr>
            </a:lvl2pPr>
            <a:lvl3pPr lvl="2" algn="ctr">
              <a:lnSpc>
                <a:spcPct val="100000"/>
              </a:lnSpc>
              <a:spcBef>
                <a:spcPts val="0"/>
              </a:spcBef>
              <a:spcAft>
                <a:spcPts val="0"/>
              </a:spcAft>
              <a:buSzPts val="3600"/>
              <a:buFont typeface="Roboto"/>
              <a:buNone/>
              <a:defRPr sz="4800">
                <a:latin typeface="Roboto"/>
                <a:ea typeface="Roboto"/>
                <a:cs typeface="Roboto"/>
                <a:sym typeface="Roboto"/>
              </a:defRPr>
            </a:lvl3pPr>
            <a:lvl4pPr lvl="3" algn="ctr">
              <a:lnSpc>
                <a:spcPct val="100000"/>
              </a:lnSpc>
              <a:spcBef>
                <a:spcPts val="0"/>
              </a:spcBef>
              <a:spcAft>
                <a:spcPts val="0"/>
              </a:spcAft>
              <a:buSzPts val="3600"/>
              <a:buFont typeface="Roboto"/>
              <a:buNone/>
              <a:defRPr sz="4800">
                <a:latin typeface="Roboto"/>
                <a:ea typeface="Roboto"/>
                <a:cs typeface="Roboto"/>
                <a:sym typeface="Roboto"/>
              </a:defRPr>
            </a:lvl4pPr>
            <a:lvl5pPr lvl="4" algn="ctr">
              <a:lnSpc>
                <a:spcPct val="100000"/>
              </a:lnSpc>
              <a:spcBef>
                <a:spcPts val="0"/>
              </a:spcBef>
              <a:spcAft>
                <a:spcPts val="0"/>
              </a:spcAft>
              <a:buSzPts val="3600"/>
              <a:buFont typeface="Roboto"/>
              <a:buNone/>
              <a:defRPr sz="4800">
                <a:latin typeface="Roboto"/>
                <a:ea typeface="Roboto"/>
                <a:cs typeface="Roboto"/>
                <a:sym typeface="Roboto"/>
              </a:defRPr>
            </a:lvl5pPr>
            <a:lvl6pPr lvl="5" algn="ctr">
              <a:lnSpc>
                <a:spcPct val="100000"/>
              </a:lnSpc>
              <a:spcBef>
                <a:spcPts val="0"/>
              </a:spcBef>
              <a:spcAft>
                <a:spcPts val="0"/>
              </a:spcAft>
              <a:buSzPts val="3600"/>
              <a:buFont typeface="Roboto"/>
              <a:buNone/>
              <a:defRPr sz="4800">
                <a:latin typeface="Roboto"/>
                <a:ea typeface="Roboto"/>
                <a:cs typeface="Roboto"/>
                <a:sym typeface="Roboto"/>
              </a:defRPr>
            </a:lvl6pPr>
            <a:lvl7pPr lvl="6" algn="ctr">
              <a:lnSpc>
                <a:spcPct val="100000"/>
              </a:lnSpc>
              <a:spcBef>
                <a:spcPts val="0"/>
              </a:spcBef>
              <a:spcAft>
                <a:spcPts val="0"/>
              </a:spcAft>
              <a:buSzPts val="3600"/>
              <a:buFont typeface="Roboto"/>
              <a:buNone/>
              <a:defRPr sz="4800">
                <a:latin typeface="Roboto"/>
                <a:ea typeface="Roboto"/>
                <a:cs typeface="Roboto"/>
                <a:sym typeface="Roboto"/>
              </a:defRPr>
            </a:lvl7pPr>
            <a:lvl8pPr lvl="7" algn="ctr">
              <a:lnSpc>
                <a:spcPct val="100000"/>
              </a:lnSpc>
              <a:spcBef>
                <a:spcPts val="0"/>
              </a:spcBef>
              <a:spcAft>
                <a:spcPts val="0"/>
              </a:spcAft>
              <a:buSzPts val="3600"/>
              <a:buFont typeface="Roboto"/>
              <a:buNone/>
              <a:defRPr sz="4800">
                <a:latin typeface="Roboto"/>
                <a:ea typeface="Roboto"/>
                <a:cs typeface="Roboto"/>
                <a:sym typeface="Roboto"/>
              </a:defRPr>
            </a:lvl8pPr>
            <a:lvl9pPr lvl="8" algn="ctr">
              <a:lnSpc>
                <a:spcPct val="100000"/>
              </a:lnSpc>
              <a:spcBef>
                <a:spcPts val="0"/>
              </a:spcBef>
              <a:spcAft>
                <a:spcPts val="0"/>
              </a:spcAft>
              <a:buSzPts val="3600"/>
              <a:buFont typeface="Roboto"/>
              <a:buNone/>
              <a:defRPr sz="4800">
                <a:latin typeface="Roboto"/>
                <a:ea typeface="Roboto"/>
                <a:cs typeface="Roboto"/>
                <a:sym typeface="Roboto"/>
              </a:defRPr>
            </a:lvl9pPr>
          </a:lstStyle>
          <a:p/>
        </p:txBody>
      </p:sp>
      <p:sp>
        <p:nvSpPr>
          <p:cNvPr id="750" name="Google Shape;750;p7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1" name="Google Shape;751;p79"/>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752" name="Google Shape;752;p7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53" name="Shape 753"/>
        <p:cNvGrpSpPr/>
        <p:nvPr/>
      </p:nvGrpSpPr>
      <p:grpSpPr>
        <a:xfrm>
          <a:off x="0" y="0"/>
          <a:ext cx="0" cy="0"/>
          <a:chOff x="0" y="0"/>
          <a:chExt cx="0" cy="0"/>
        </a:xfrm>
      </p:grpSpPr>
      <p:sp>
        <p:nvSpPr>
          <p:cNvPr id="754" name="Google Shape;754;p80"/>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55" name="Google Shape;755;p80"/>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56" name="Google Shape;756;p80"/>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57" name="Google Shape;757;p8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58" name="Google Shape;758;p80"/>
          <p:cNvGrpSpPr/>
          <p:nvPr/>
        </p:nvGrpSpPr>
        <p:grpSpPr>
          <a:xfrm>
            <a:off x="-21699" y="1058795"/>
            <a:ext cx="12252500" cy="60959"/>
            <a:chOff x="-16275" y="794131"/>
            <a:chExt cx="9189375" cy="73800"/>
          </a:xfrm>
        </p:grpSpPr>
        <p:sp>
          <p:nvSpPr>
            <p:cNvPr id="759" name="Google Shape;759;p80"/>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60" name="Google Shape;760;p80"/>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61" name="Google Shape;761;p80"/>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762" name="Google Shape;762;p80"/>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763" name="Google Shape;763;p8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 and body 2">
    <p:spTree>
      <p:nvGrpSpPr>
        <p:cNvPr id="764" name="Shape 764"/>
        <p:cNvGrpSpPr/>
        <p:nvPr/>
      </p:nvGrpSpPr>
      <p:grpSpPr>
        <a:xfrm>
          <a:off x="0" y="0"/>
          <a:ext cx="0" cy="0"/>
          <a:chOff x="0" y="0"/>
          <a:chExt cx="0" cy="0"/>
        </a:xfrm>
      </p:grpSpPr>
      <p:sp>
        <p:nvSpPr>
          <p:cNvPr id="765" name="Google Shape;765;p81"/>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66" name="Google Shape;766;p81"/>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7" name="Google Shape;767;p81"/>
          <p:cNvSpPr txBox="1"/>
          <p:nvPr>
            <p:ph idx="1" type="body"/>
          </p:nvPr>
        </p:nvSpPr>
        <p:spPr>
          <a:xfrm>
            <a:off x="415600" y="14466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68" name="Google Shape;768;p8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69" name="Google Shape;769;p81"/>
          <p:cNvGrpSpPr/>
          <p:nvPr/>
        </p:nvGrpSpPr>
        <p:grpSpPr>
          <a:xfrm>
            <a:off x="-21699" y="1058795"/>
            <a:ext cx="12252500" cy="60959"/>
            <a:chOff x="-16275" y="794131"/>
            <a:chExt cx="9189375" cy="73800"/>
          </a:xfrm>
        </p:grpSpPr>
        <p:sp>
          <p:nvSpPr>
            <p:cNvPr id="770" name="Google Shape;770;p81"/>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71" name="Google Shape;771;p81"/>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72" name="Google Shape;772;p81"/>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773" name="Google Shape;773;p81"/>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774" name="Google Shape;774;p8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 and body 3">
    <p:spTree>
      <p:nvGrpSpPr>
        <p:cNvPr id="775" name="Shape 775"/>
        <p:cNvGrpSpPr/>
        <p:nvPr/>
      </p:nvGrpSpPr>
      <p:grpSpPr>
        <a:xfrm>
          <a:off x="0" y="0"/>
          <a:ext cx="0" cy="0"/>
          <a:chOff x="0" y="0"/>
          <a:chExt cx="0" cy="0"/>
        </a:xfrm>
      </p:grpSpPr>
      <p:sp>
        <p:nvSpPr>
          <p:cNvPr id="776" name="Google Shape;776;p82"/>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77" name="Google Shape;777;p82"/>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78" name="Google Shape;778;p82"/>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79" name="Google Shape;779;p8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80" name="Google Shape;780;p82"/>
          <p:cNvGrpSpPr/>
          <p:nvPr/>
        </p:nvGrpSpPr>
        <p:grpSpPr>
          <a:xfrm>
            <a:off x="-21699" y="1058795"/>
            <a:ext cx="12252500" cy="60959"/>
            <a:chOff x="-16275" y="794131"/>
            <a:chExt cx="9189375" cy="73800"/>
          </a:xfrm>
        </p:grpSpPr>
        <p:sp>
          <p:nvSpPr>
            <p:cNvPr id="781" name="Google Shape;781;p82"/>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82" name="Google Shape;782;p82"/>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83" name="Google Shape;783;p82"/>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784" name="Google Shape;784;p82"/>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785" name="Google Shape;785;p8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1">
  <p:cSld name="Title and body 3 1">
    <p:spTree>
      <p:nvGrpSpPr>
        <p:cNvPr id="786" name="Shape 786"/>
        <p:cNvGrpSpPr/>
        <p:nvPr/>
      </p:nvGrpSpPr>
      <p:grpSpPr>
        <a:xfrm>
          <a:off x="0" y="0"/>
          <a:ext cx="0" cy="0"/>
          <a:chOff x="0" y="0"/>
          <a:chExt cx="0" cy="0"/>
        </a:xfrm>
      </p:grpSpPr>
      <p:sp>
        <p:nvSpPr>
          <p:cNvPr id="787" name="Google Shape;787;p83"/>
          <p:cNvSpPr/>
          <p:nvPr/>
        </p:nvSpPr>
        <p:spPr>
          <a:xfrm>
            <a:off x="-21700" y="-21700"/>
            <a:ext cx="12252400" cy="10912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88" name="Google Shape;788;p83"/>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9" name="Google Shape;789;p83"/>
          <p:cNvSpPr txBox="1"/>
          <p:nvPr>
            <p:ph idx="1" type="body"/>
          </p:nvPr>
        </p:nvSpPr>
        <p:spPr>
          <a:xfrm>
            <a:off x="415600" y="14708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90" name="Google Shape;790;p8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91" name="Google Shape;791;p83"/>
          <p:cNvGrpSpPr/>
          <p:nvPr/>
        </p:nvGrpSpPr>
        <p:grpSpPr>
          <a:xfrm>
            <a:off x="-21699" y="1058795"/>
            <a:ext cx="12252500" cy="60959"/>
            <a:chOff x="-16275" y="794131"/>
            <a:chExt cx="9189375" cy="73800"/>
          </a:xfrm>
        </p:grpSpPr>
        <p:sp>
          <p:nvSpPr>
            <p:cNvPr id="792" name="Google Shape;792;p83"/>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93" name="Google Shape;793;p83"/>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94" name="Google Shape;794;p83"/>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795" name="Google Shape;795;p83"/>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796" name="Google Shape;796;p8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6" name="Shape 66"/>
        <p:cNvGrpSpPr/>
        <p:nvPr/>
      </p:nvGrpSpPr>
      <p:grpSpPr>
        <a:xfrm>
          <a:off x="0" y="0"/>
          <a:ext cx="0" cy="0"/>
          <a:chOff x="0" y="0"/>
          <a:chExt cx="0" cy="0"/>
        </a:xfrm>
      </p:grpSpPr>
      <p:sp>
        <p:nvSpPr>
          <p:cNvPr id="67" name="Google Shape;67;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9" name="Google Shape;69;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9"/>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 and body 1">
    <p:spTree>
      <p:nvGrpSpPr>
        <p:cNvPr id="797" name="Shape 797"/>
        <p:cNvGrpSpPr/>
        <p:nvPr/>
      </p:nvGrpSpPr>
      <p:grpSpPr>
        <a:xfrm>
          <a:off x="0" y="0"/>
          <a:ext cx="0" cy="0"/>
          <a:chOff x="0" y="0"/>
          <a:chExt cx="0" cy="0"/>
        </a:xfrm>
      </p:grpSpPr>
      <p:sp>
        <p:nvSpPr>
          <p:cNvPr id="798" name="Google Shape;798;p84"/>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799" name="Google Shape;799;p84"/>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0" name="Google Shape;800;p84"/>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01" name="Google Shape;801;p8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02" name="Google Shape;802;p84"/>
          <p:cNvGrpSpPr/>
          <p:nvPr/>
        </p:nvGrpSpPr>
        <p:grpSpPr>
          <a:xfrm>
            <a:off x="-21699" y="1058795"/>
            <a:ext cx="12252500" cy="60959"/>
            <a:chOff x="-16275" y="794131"/>
            <a:chExt cx="9189375" cy="73800"/>
          </a:xfrm>
        </p:grpSpPr>
        <p:sp>
          <p:nvSpPr>
            <p:cNvPr id="803" name="Google Shape;803;p84"/>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04" name="Google Shape;804;p84"/>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05" name="Google Shape;805;p84"/>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06" name="Google Shape;806;p84"/>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807" name="Google Shape;807;p8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 and body 1 1">
    <p:spTree>
      <p:nvGrpSpPr>
        <p:cNvPr id="808" name="Shape 808"/>
        <p:cNvGrpSpPr/>
        <p:nvPr/>
      </p:nvGrpSpPr>
      <p:grpSpPr>
        <a:xfrm>
          <a:off x="0" y="0"/>
          <a:ext cx="0" cy="0"/>
          <a:chOff x="0" y="0"/>
          <a:chExt cx="0" cy="0"/>
        </a:xfrm>
      </p:grpSpPr>
      <p:sp>
        <p:nvSpPr>
          <p:cNvPr id="809" name="Google Shape;809;p85"/>
          <p:cNvSpPr/>
          <p:nvPr/>
        </p:nvSpPr>
        <p:spPr>
          <a:xfrm>
            <a:off x="-21700" y="-21700"/>
            <a:ext cx="12252800" cy="6949600"/>
          </a:xfrm>
          <a:prstGeom prst="rect">
            <a:avLst/>
          </a:prstGeom>
          <a:solidFill>
            <a:srgbClr val="081621"/>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10" name="Google Shape;810;p85"/>
          <p:cNvSpPr txBox="1"/>
          <p:nvPr>
            <p:ph type="title"/>
          </p:nvPr>
        </p:nvSpPr>
        <p:spPr>
          <a:xfrm>
            <a:off x="415600" y="172143"/>
            <a:ext cx="83200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800"/>
              <a:buFont typeface="Roboto Medium"/>
              <a:buNone/>
              <a:defRPr>
                <a:solidFill>
                  <a:schemeClr val="lt1"/>
                </a:solidFill>
                <a:latin typeface="Roboto Medium"/>
                <a:ea typeface="Roboto Medium"/>
                <a:cs typeface="Roboto Medium"/>
                <a:sym typeface="Roboto Medium"/>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11" name="Google Shape;811;p85"/>
          <p:cNvSpPr txBox="1"/>
          <p:nvPr>
            <p:ph idx="1" type="body"/>
          </p:nvPr>
        </p:nvSpPr>
        <p:spPr>
          <a:xfrm>
            <a:off x="415600" y="1345033"/>
            <a:ext cx="11360800" cy="4746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Font typeface="Roboto"/>
              <a:buChar char="○"/>
              <a:defRPr>
                <a:solidFill>
                  <a:schemeClr val="lt1"/>
                </a:solidFill>
                <a:latin typeface="Roboto"/>
                <a:ea typeface="Roboto"/>
                <a:cs typeface="Roboto"/>
                <a:sym typeface="Roboto"/>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2" name="Google Shape;812;p8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lt1"/>
              </a:buClr>
              <a:buSzPts val="1333"/>
              <a:buFont typeface="Roboto"/>
              <a:buNone/>
              <a:defRPr sz="1333">
                <a:solidFill>
                  <a:schemeClr val="lt1"/>
                </a:solidFill>
                <a:latin typeface="Roboto"/>
                <a:ea typeface="Roboto"/>
                <a:cs typeface="Roboto"/>
                <a:sym typeface="Roboto"/>
              </a:defRPr>
            </a:lvl1pPr>
            <a:lvl2pPr indent="0" lvl="1" marL="0" algn="r">
              <a:buClr>
                <a:schemeClr val="lt1"/>
              </a:buClr>
              <a:buSzPts val="1333"/>
              <a:buFont typeface="Roboto"/>
              <a:buNone/>
              <a:defRPr sz="1333">
                <a:solidFill>
                  <a:schemeClr val="lt1"/>
                </a:solidFill>
                <a:latin typeface="Roboto"/>
                <a:ea typeface="Roboto"/>
                <a:cs typeface="Roboto"/>
                <a:sym typeface="Roboto"/>
              </a:defRPr>
            </a:lvl2pPr>
            <a:lvl3pPr indent="0" lvl="2" marL="0" algn="r">
              <a:buClr>
                <a:schemeClr val="lt1"/>
              </a:buClr>
              <a:buSzPts val="1333"/>
              <a:buFont typeface="Roboto"/>
              <a:buNone/>
              <a:defRPr sz="1333">
                <a:solidFill>
                  <a:schemeClr val="lt1"/>
                </a:solidFill>
                <a:latin typeface="Roboto"/>
                <a:ea typeface="Roboto"/>
                <a:cs typeface="Roboto"/>
                <a:sym typeface="Roboto"/>
              </a:defRPr>
            </a:lvl3pPr>
            <a:lvl4pPr indent="0" lvl="3" marL="0" algn="r">
              <a:buClr>
                <a:schemeClr val="lt1"/>
              </a:buClr>
              <a:buSzPts val="1333"/>
              <a:buFont typeface="Roboto"/>
              <a:buNone/>
              <a:defRPr sz="1333">
                <a:solidFill>
                  <a:schemeClr val="lt1"/>
                </a:solidFill>
                <a:latin typeface="Roboto"/>
                <a:ea typeface="Roboto"/>
                <a:cs typeface="Roboto"/>
                <a:sym typeface="Roboto"/>
              </a:defRPr>
            </a:lvl4pPr>
            <a:lvl5pPr indent="0" lvl="4" marL="0" algn="r">
              <a:buClr>
                <a:schemeClr val="lt1"/>
              </a:buClr>
              <a:buSzPts val="1333"/>
              <a:buFont typeface="Roboto"/>
              <a:buNone/>
              <a:defRPr sz="1333">
                <a:solidFill>
                  <a:schemeClr val="lt1"/>
                </a:solidFill>
                <a:latin typeface="Roboto"/>
                <a:ea typeface="Roboto"/>
                <a:cs typeface="Roboto"/>
                <a:sym typeface="Roboto"/>
              </a:defRPr>
            </a:lvl5pPr>
            <a:lvl6pPr indent="0" lvl="5" marL="0" algn="r">
              <a:buClr>
                <a:schemeClr val="lt1"/>
              </a:buClr>
              <a:buSzPts val="1333"/>
              <a:buFont typeface="Roboto"/>
              <a:buNone/>
              <a:defRPr sz="1333">
                <a:solidFill>
                  <a:schemeClr val="lt1"/>
                </a:solidFill>
                <a:latin typeface="Roboto"/>
                <a:ea typeface="Roboto"/>
                <a:cs typeface="Roboto"/>
                <a:sym typeface="Roboto"/>
              </a:defRPr>
            </a:lvl6pPr>
            <a:lvl7pPr indent="0" lvl="6" marL="0" algn="r">
              <a:buClr>
                <a:schemeClr val="lt1"/>
              </a:buClr>
              <a:buSzPts val="1333"/>
              <a:buFont typeface="Roboto"/>
              <a:buNone/>
              <a:defRPr sz="1333">
                <a:solidFill>
                  <a:schemeClr val="lt1"/>
                </a:solidFill>
                <a:latin typeface="Roboto"/>
                <a:ea typeface="Roboto"/>
                <a:cs typeface="Roboto"/>
                <a:sym typeface="Roboto"/>
              </a:defRPr>
            </a:lvl7pPr>
            <a:lvl8pPr indent="0" lvl="7" marL="0" algn="r">
              <a:buClr>
                <a:schemeClr val="lt1"/>
              </a:buClr>
              <a:buSzPts val="1333"/>
              <a:buFont typeface="Roboto"/>
              <a:buNone/>
              <a:defRPr sz="1333">
                <a:solidFill>
                  <a:schemeClr val="lt1"/>
                </a:solidFill>
                <a:latin typeface="Roboto"/>
                <a:ea typeface="Roboto"/>
                <a:cs typeface="Roboto"/>
                <a:sym typeface="Roboto"/>
              </a:defRPr>
            </a:lvl8pPr>
            <a:lvl9pPr indent="0" lvl="8" marL="0" algn="r">
              <a:buClr>
                <a:schemeClr val="lt1"/>
              </a:buClr>
              <a:buSzPts val="1333"/>
              <a:buFont typeface="Roboto"/>
              <a:buNone/>
              <a:defRPr sz="1333">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13" name="Google Shape;813;p85"/>
          <p:cNvGrpSpPr/>
          <p:nvPr/>
        </p:nvGrpSpPr>
        <p:grpSpPr>
          <a:xfrm>
            <a:off x="-21699" y="1058795"/>
            <a:ext cx="12252500" cy="60959"/>
            <a:chOff x="-16275" y="794131"/>
            <a:chExt cx="9189375" cy="73800"/>
          </a:xfrm>
        </p:grpSpPr>
        <p:sp>
          <p:nvSpPr>
            <p:cNvPr id="814" name="Google Shape;814;p85"/>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15" name="Google Shape;815;p85"/>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16" name="Google Shape;816;p85"/>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17" name="Google Shape;817;p85"/>
          <p:cNvPicPr preferRelativeResize="0"/>
          <p:nvPr/>
        </p:nvPicPr>
        <p:blipFill rotWithShape="1">
          <a:blip r:embed="rId2">
            <a:alphaModFix/>
          </a:blip>
          <a:srcRect b="0" l="0" r="0" t="0"/>
          <a:stretch/>
        </p:blipFill>
        <p:spPr>
          <a:xfrm>
            <a:off x="9836100" y="90234"/>
            <a:ext cx="2251899" cy="757589"/>
          </a:xfrm>
          <a:prstGeom prst="rect">
            <a:avLst/>
          </a:prstGeom>
          <a:noFill/>
          <a:ln>
            <a:noFill/>
          </a:ln>
        </p:spPr>
      </p:pic>
      <p:sp>
        <p:nvSpPr>
          <p:cNvPr id="818" name="Google Shape;818;p8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lt1"/>
              </a:buClr>
              <a:buSzPts val="933"/>
              <a:buFont typeface="Montserrat"/>
              <a:buNone/>
            </a:pPr>
            <a:r>
              <a:rPr lang="en" sz="933">
                <a:solidFill>
                  <a:schemeClr val="lt1"/>
                </a:solidFill>
                <a:latin typeface="Montserrat"/>
                <a:ea typeface="Montserrat"/>
                <a:cs typeface="Montserrat"/>
                <a:sym typeface="Montserrat"/>
              </a:rPr>
              <a:t>Company  Confidential</a:t>
            </a:r>
            <a:endParaRPr sz="933">
              <a:solidFill>
                <a:schemeClr val="lt1"/>
              </a:solidFill>
              <a:latin typeface="Montserrat"/>
              <a:ea typeface="Montserrat"/>
              <a:cs typeface="Montserrat"/>
              <a:sym typeface="Montserrat"/>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 and two columns 2">
    <p:spTree>
      <p:nvGrpSpPr>
        <p:cNvPr id="819" name="Shape 819"/>
        <p:cNvGrpSpPr/>
        <p:nvPr/>
      </p:nvGrpSpPr>
      <p:grpSpPr>
        <a:xfrm>
          <a:off x="0" y="0"/>
          <a:ext cx="0" cy="0"/>
          <a:chOff x="0" y="0"/>
          <a:chExt cx="0" cy="0"/>
        </a:xfrm>
      </p:grpSpPr>
      <p:sp>
        <p:nvSpPr>
          <p:cNvPr id="820" name="Google Shape;820;p86"/>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21" name="Google Shape;821;p86"/>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Montserrat"/>
              <a:buChar char="●"/>
              <a:defRPr sz="1867">
                <a:latin typeface="Montserrat"/>
                <a:ea typeface="Montserrat"/>
                <a:cs typeface="Montserrat"/>
                <a:sym typeface="Montserrat"/>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22" name="Google Shape;822;p8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23" name="Google Shape;823;p86"/>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824" name="Google Shape;824;p86"/>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Montserrat"/>
              <a:buNone/>
              <a:defRPr>
                <a:latin typeface="Montserrat"/>
                <a:ea typeface="Montserrat"/>
                <a:cs typeface="Montserrat"/>
                <a:sym typeface="Montserrat"/>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25" name="Google Shape;825;p8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1">
  <p:cSld name="Title and two columns 2 1">
    <p:spTree>
      <p:nvGrpSpPr>
        <p:cNvPr id="826" name="Shape 826"/>
        <p:cNvGrpSpPr/>
        <p:nvPr/>
      </p:nvGrpSpPr>
      <p:grpSpPr>
        <a:xfrm>
          <a:off x="0" y="0"/>
          <a:ext cx="0" cy="0"/>
          <a:chOff x="0" y="0"/>
          <a:chExt cx="0" cy="0"/>
        </a:xfrm>
      </p:grpSpPr>
      <p:sp>
        <p:nvSpPr>
          <p:cNvPr id="827" name="Google Shape;827;p87"/>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28" name="Google Shape;828;p87"/>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29" name="Google Shape;829;p8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30" name="Google Shape;830;p87"/>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831" name="Google Shape;831;p87"/>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32" name="Google Shape;832;p8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833" name="Shape 833"/>
        <p:cNvGrpSpPr/>
        <p:nvPr/>
      </p:nvGrpSpPr>
      <p:grpSpPr>
        <a:xfrm>
          <a:off x="0" y="0"/>
          <a:ext cx="0" cy="0"/>
          <a:chOff x="0" y="0"/>
          <a:chExt cx="0" cy="0"/>
        </a:xfrm>
      </p:grpSpPr>
      <p:sp>
        <p:nvSpPr>
          <p:cNvPr id="834" name="Google Shape;834;p88"/>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35" name="Google Shape;835;p88"/>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36" name="Google Shape;836;p88"/>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37" name="Google Shape;837;p8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38" name="Google Shape;838;p88"/>
          <p:cNvGrpSpPr/>
          <p:nvPr/>
        </p:nvGrpSpPr>
        <p:grpSpPr>
          <a:xfrm>
            <a:off x="-21699" y="1058795"/>
            <a:ext cx="12252500" cy="60959"/>
            <a:chOff x="-16275" y="794131"/>
            <a:chExt cx="9189375" cy="73800"/>
          </a:xfrm>
        </p:grpSpPr>
        <p:sp>
          <p:nvSpPr>
            <p:cNvPr id="839" name="Google Shape;839;p88"/>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40" name="Google Shape;840;p88"/>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41" name="Google Shape;841;p88"/>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42" name="Google Shape;842;p88"/>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843" name="Google Shape;843;p88"/>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Title and two columns 1 1">
    <p:spTree>
      <p:nvGrpSpPr>
        <p:cNvPr id="844" name="Shape 844"/>
        <p:cNvGrpSpPr/>
        <p:nvPr/>
      </p:nvGrpSpPr>
      <p:grpSpPr>
        <a:xfrm>
          <a:off x="0" y="0"/>
          <a:ext cx="0" cy="0"/>
          <a:chOff x="0" y="0"/>
          <a:chExt cx="0" cy="0"/>
        </a:xfrm>
      </p:grpSpPr>
      <p:sp>
        <p:nvSpPr>
          <p:cNvPr id="845" name="Google Shape;845;p89"/>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46" name="Google Shape;846;p89"/>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47" name="Google Shape;847;p89"/>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848" name="Google Shape;848;p8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49" name="Google Shape;849;p89"/>
          <p:cNvGrpSpPr/>
          <p:nvPr/>
        </p:nvGrpSpPr>
        <p:grpSpPr>
          <a:xfrm>
            <a:off x="-21699" y="1058795"/>
            <a:ext cx="12252500" cy="60959"/>
            <a:chOff x="-16275" y="794131"/>
            <a:chExt cx="9189375" cy="73800"/>
          </a:xfrm>
        </p:grpSpPr>
        <p:sp>
          <p:nvSpPr>
            <p:cNvPr id="850" name="Google Shape;850;p89"/>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51" name="Google Shape;851;p89"/>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52" name="Google Shape;852;p89"/>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53" name="Google Shape;853;p89"/>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854" name="Google Shape;854;p89"/>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5" name="Shape 855"/>
        <p:cNvGrpSpPr/>
        <p:nvPr/>
      </p:nvGrpSpPr>
      <p:grpSpPr>
        <a:xfrm>
          <a:off x="0" y="0"/>
          <a:ext cx="0" cy="0"/>
          <a:chOff x="0" y="0"/>
          <a:chExt cx="0" cy="0"/>
        </a:xfrm>
      </p:grpSpPr>
      <p:sp>
        <p:nvSpPr>
          <p:cNvPr id="856" name="Google Shape;856;p9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57" name="Google Shape;857;p90"/>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858" name="Google Shape;858;p90"/>
          <p:cNvSpPr txBox="1"/>
          <p:nvPr>
            <p:ph type="title"/>
          </p:nvPr>
        </p:nvSpPr>
        <p:spPr>
          <a:xfrm>
            <a:off x="415600" y="295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59" name="Google Shape;859;p90"/>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60" name="Shape 860"/>
        <p:cNvGrpSpPr/>
        <p:nvPr/>
      </p:nvGrpSpPr>
      <p:grpSpPr>
        <a:xfrm>
          <a:off x="0" y="0"/>
          <a:ext cx="0" cy="0"/>
          <a:chOff x="0" y="0"/>
          <a:chExt cx="0" cy="0"/>
        </a:xfrm>
      </p:grpSpPr>
      <p:sp>
        <p:nvSpPr>
          <p:cNvPr id="861" name="Google Shape;861;p91"/>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62" name="Google Shape;862;p91"/>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863" name="Google Shape;863;p9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64" name="Google Shape;864;p91"/>
          <p:cNvGrpSpPr/>
          <p:nvPr/>
        </p:nvGrpSpPr>
        <p:grpSpPr>
          <a:xfrm>
            <a:off x="-21699" y="1058795"/>
            <a:ext cx="12252500" cy="60959"/>
            <a:chOff x="-16275" y="794131"/>
            <a:chExt cx="9189375" cy="73800"/>
          </a:xfrm>
        </p:grpSpPr>
        <p:sp>
          <p:nvSpPr>
            <p:cNvPr id="865" name="Google Shape;865;p91"/>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66" name="Google Shape;866;p91"/>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67" name="Google Shape;867;p91"/>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68" name="Google Shape;868;p91"/>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869" name="Google Shape;869;p91"/>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 column text 1">
    <p:spTree>
      <p:nvGrpSpPr>
        <p:cNvPr id="870" name="Shape 870"/>
        <p:cNvGrpSpPr/>
        <p:nvPr/>
      </p:nvGrpSpPr>
      <p:grpSpPr>
        <a:xfrm>
          <a:off x="0" y="0"/>
          <a:ext cx="0" cy="0"/>
          <a:chOff x="0" y="0"/>
          <a:chExt cx="0" cy="0"/>
        </a:xfrm>
      </p:grpSpPr>
      <p:sp>
        <p:nvSpPr>
          <p:cNvPr id="871" name="Google Shape;871;p92"/>
          <p:cNvSpPr txBox="1"/>
          <p:nvPr>
            <p:ph type="title"/>
          </p:nvPr>
        </p:nvSpPr>
        <p:spPr>
          <a:xfrm>
            <a:off x="415600" y="149633"/>
            <a:ext cx="8399600" cy="1007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872" name="Google Shape;872;p92"/>
          <p:cNvSpPr txBox="1"/>
          <p:nvPr>
            <p:ph idx="1" type="body"/>
          </p:nvPr>
        </p:nvSpPr>
        <p:spPr>
          <a:xfrm>
            <a:off x="415600" y="1392900"/>
            <a:ext cx="11392800" cy="4699200"/>
          </a:xfrm>
          <a:prstGeom prst="rect">
            <a:avLst/>
          </a:prstGeom>
          <a:noFill/>
          <a:ln>
            <a:noFill/>
          </a:ln>
        </p:spPr>
        <p:txBody>
          <a:bodyPr anchorCtr="0" anchor="t" bIns="91425" lIns="91425" spcFirstLastPara="1" rIns="91425" wrap="square" tIns="91425">
            <a:normAutofit/>
          </a:bodyPr>
          <a:lstStyle>
            <a:lvl1pPr indent="-330200" lvl="0" marL="457200" algn="l">
              <a:lnSpc>
                <a:spcPct val="115000"/>
              </a:lnSpc>
              <a:spcBef>
                <a:spcPts val="0"/>
              </a:spcBef>
              <a:spcAft>
                <a:spcPts val="0"/>
              </a:spcAft>
              <a:buSzPts val="1600"/>
              <a:buFont typeface="Roboto"/>
              <a:buChar char="●"/>
              <a:defRPr sz="2133">
                <a:latin typeface="Roboto"/>
                <a:ea typeface="Roboto"/>
                <a:cs typeface="Roboto"/>
                <a:sym typeface="Roboto"/>
              </a:defRPr>
            </a:lvl1pPr>
            <a:lvl2pPr indent="-330200" lvl="1" marL="914400" algn="l">
              <a:lnSpc>
                <a:spcPct val="115000"/>
              </a:lnSpc>
              <a:spcBef>
                <a:spcPts val="0"/>
              </a:spcBef>
              <a:spcAft>
                <a:spcPts val="0"/>
              </a:spcAft>
              <a:buSzPts val="1600"/>
              <a:buFont typeface="Roboto"/>
              <a:buChar char="○"/>
              <a:defRPr sz="2133">
                <a:latin typeface="Roboto"/>
                <a:ea typeface="Roboto"/>
                <a:cs typeface="Roboto"/>
                <a:sym typeface="Roboto"/>
              </a:defRPr>
            </a:lvl2pPr>
            <a:lvl3pPr indent="-330200" lvl="2" marL="1371600" algn="l">
              <a:lnSpc>
                <a:spcPct val="115000"/>
              </a:lnSpc>
              <a:spcBef>
                <a:spcPts val="0"/>
              </a:spcBef>
              <a:spcAft>
                <a:spcPts val="0"/>
              </a:spcAft>
              <a:buSzPts val="1600"/>
              <a:buFont typeface="Roboto"/>
              <a:buChar char="■"/>
              <a:defRPr sz="2133">
                <a:latin typeface="Roboto"/>
                <a:ea typeface="Roboto"/>
                <a:cs typeface="Roboto"/>
                <a:sym typeface="Roboto"/>
              </a:defRPr>
            </a:lvl3pPr>
            <a:lvl4pPr indent="-330200" lvl="3" marL="1828800" algn="l">
              <a:lnSpc>
                <a:spcPct val="115000"/>
              </a:lnSpc>
              <a:spcBef>
                <a:spcPts val="0"/>
              </a:spcBef>
              <a:spcAft>
                <a:spcPts val="0"/>
              </a:spcAft>
              <a:buSzPts val="1600"/>
              <a:buFont typeface="Roboto"/>
              <a:buChar char="●"/>
              <a:defRPr sz="2133">
                <a:latin typeface="Roboto"/>
                <a:ea typeface="Roboto"/>
                <a:cs typeface="Roboto"/>
                <a:sym typeface="Roboto"/>
              </a:defRPr>
            </a:lvl4pPr>
            <a:lvl5pPr indent="-330200" lvl="4" marL="2286000" algn="l">
              <a:lnSpc>
                <a:spcPct val="115000"/>
              </a:lnSpc>
              <a:spcBef>
                <a:spcPts val="0"/>
              </a:spcBef>
              <a:spcAft>
                <a:spcPts val="0"/>
              </a:spcAft>
              <a:buSzPts val="1600"/>
              <a:buFont typeface="Roboto"/>
              <a:buChar char="○"/>
              <a:defRPr sz="2133">
                <a:latin typeface="Roboto"/>
                <a:ea typeface="Roboto"/>
                <a:cs typeface="Roboto"/>
                <a:sym typeface="Roboto"/>
              </a:defRPr>
            </a:lvl5pPr>
            <a:lvl6pPr indent="-330200" lvl="5" marL="2743200" algn="l">
              <a:lnSpc>
                <a:spcPct val="115000"/>
              </a:lnSpc>
              <a:spcBef>
                <a:spcPts val="0"/>
              </a:spcBef>
              <a:spcAft>
                <a:spcPts val="0"/>
              </a:spcAft>
              <a:buSzPts val="1600"/>
              <a:buFont typeface="Roboto"/>
              <a:buChar char="■"/>
              <a:defRPr sz="2133">
                <a:latin typeface="Roboto"/>
                <a:ea typeface="Roboto"/>
                <a:cs typeface="Roboto"/>
                <a:sym typeface="Roboto"/>
              </a:defRPr>
            </a:lvl6pPr>
            <a:lvl7pPr indent="-330200" lvl="6" marL="3200400" algn="l">
              <a:lnSpc>
                <a:spcPct val="115000"/>
              </a:lnSpc>
              <a:spcBef>
                <a:spcPts val="0"/>
              </a:spcBef>
              <a:spcAft>
                <a:spcPts val="0"/>
              </a:spcAft>
              <a:buSzPts val="1600"/>
              <a:buFont typeface="Roboto"/>
              <a:buChar char="●"/>
              <a:defRPr sz="2133">
                <a:latin typeface="Roboto"/>
                <a:ea typeface="Roboto"/>
                <a:cs typeface="Roboto"/>
                <a:sym typeface="Roboto"/>
              </a:defRPr>
            </a:lvl7pPr>
            <a:lvl8pPr indent="-330200" lvl="7" marL="3657600" algn="l">
              <a:lnSpc>
                <a:spcPct val="115000"/>
              </a:lnSpc>
              <a:spcBef>
                <a:spcPts val="0"/>
              </a:spcBef>
              <a:spcAft>
                <a:spcPts val="0"/>
              </a:spcAft>
              <a:buSzPts val="1600"/>
              <a:buFont typeface="Roboto"/>
              <a:buChar char="○"/>
              <a:defRPr sz="2133">
                <a:latin typeface="Roboto"/>
                <a:ea typeface="Roboto"/>
                <a:cs typeface="Roboto"/>
                <a:sym typeface="Roboto"/>
              </a:defRPr>
            </a:lvl8pPr>
            <a:lvl9pPr indent="-330200" lvl="8" marL="4114800" algn="l">
              <a:lnSpc>
                <a:spcPct val="115000"/>
              </a:lnSpc>
              <a:spcBef>
                <a:spcPts val="0"/>
              </a:spcBef>
              <a:spcAft>
                <a:spcPts val="0"/>
              </a:spcAft>
              <a:buSzPts val="1600"/>
              <a:buFont typeface="Roboto"/>
              <a:buChar char="■"/>
              <a:defRPr sz="2133">
                <a:latin typeface="Roboto"/>
                <a:ea typeface="Roboto"/>
                <a:cs typeface="Roboto"/>
                <a:sym typeface="Roboto"/>
              </a:defRPr>
            </a:lvl9pPr>
          </a:lstStyle>
          <a:p/>
        </p:txBody>
      </p:sp>
      <p:sp>
        <p:nvSpPr>
          <p:cNvPr id="873" name="Google Shape;873;p92"/>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874" name="Google Shape;874;p92"/>
          <p:cNvGrpSpPr/>
          <p:nvPr/>
        </p:nvGrpSpPr>
        <p:grpSpPr>
          <a:xfrm>
            <a:off x="-21699" y="1058795"/>
            <a:ext cx="12252500" cy="60959"/>
            <a:chOff x="-16275" y="794131"/>
            <a:chExt cx="9189375" cy="73800"/>
          </a:xfrm>
        </p:grpSpPr>
        <p:sp>
          <p:nvSpPr>
            <p:cNvPr id="875" name="Google Shape;875;p92"/>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76" name="Google Shape;876;p92"/>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77" name="Google Shape;877;p92"/>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878" name="Google Shape;878;p92"/>
          <p:cNvPicPr preferRelativeResize="0"/>
          <p:nvPr/>
        </p:nvPicPr>
        <p:blipFill rotWithShape="1">
          <a:blip r:embed="rId2">
            <a:alphaModFix/>
          </a:blip>
          <a:srcRect b="0" l="0" r="0" t="0"/>
          <a:stretch/>
        </p:blipFill>
        <p:spPr>
          <a:xfrm>
            <a:off x="9836100" y="90234"/>
            <a:ext cx="2251899" cy="743300"/>
          </a:xfrm>
          <a:prstGeom prst="rect">
            <a:avLst/>
          </a:prstGeom>
          <a:noFill/>
          <a:ln>
            <a:noFill/>
          </a:ln>
        </p:spPr>
      </p:pic>
      <p:sp>
        <p:nvSpPr>
          <p:cNvPr id="879" name="Google Shape;879;p92"/>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880" name="Shape 880"/>
        <p:cNvGrpSpPr/>
        <p:nvPr/>
      </p:nvGrpSpPr>
      <p:grpSpPr>
        <a:xfrm>
          <a:off x="0" y="0"/>
          <a:ext cx="0" cy="0"/>
          <a:chOff x="0" y="0"/>
          <a:chExt cx="0" cy="0"/>
        </a:xfrm>
      </p:grpSpPr>
      <p:sp>
        <p:nvSpPr>
          <p:cNvPr id="881" name="Google Shape;881;p93"/>
          <p:cNvSpPr txBox="1"/>
          <p:nvPr>
            <p:ph type="title"/>
          </p:nvPr>
        </p:nvSpPr>
        <p:spPr>
          <a:xfrm>
            <a:off x="3536100" y="1670433"/>
            <a:ext cx="8492000" cy="2148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300"/>
              <a:buFont typeface="Roboto Medium"/>
              <a:buNone/>
              <a:defRPr sz="5733">
                <a:latin typeface="Roboto Medium"/>
                <a:ea typeface="Roboto Medium"/>
                <a:cs typeface="Roboto Medium"/>
                <a:sym typeface="Roboto Medium"/>
              </a:defRPr>
            </a:lvl1pPr>
            <a:lvl2pPr lvl="1" algn="l">
              <a:lnSpc>
                <a:spcPct val="100000"/>
              </a:lnSpc>
              <a:spcBef>
                <a:spcPts val="0"/>
              </a:spcBef>
              <a:spcAft>
                <a:spcPts val="0"/>
              </a:spcAft>
              <a:buSzPts val="4300"/>
              <a:buNone/>
              <a:defRPr sz="5733"/>
            </a:lvl2pPr>
            <a:lvl3pPr lvl="2" algn="l">
              <a:lnSpc>
                <a:spcPct val="100000"/>
              </a:lnSpc>
              <a:spcBef>
                <a:spcPts val="0"/>
              </a:spcBef>
              <a:spcAft>
                <a:spcPts val="0"/>
              </a:spcAft>
              <a:buSzPts val="4300"/>
              <a:buNone/>
              <a:defRPr sz="5733"/>
            </a:lvl3pPr>
            <a:lvl4pPr lvl="3" algn="l">
              <a:lnSpc>
                <a:spcPct val="100000"/>
              </a:lnSpc>
              <a:spcBef>
                <a:spcPts val="0"/>
              </a:spcBef>
              <a:spcAft>
                <a:spcPts val="0"/>
              </a:spcAft>
              <a:buSzPts val="4300"/>
              <a:buNone/>
              <a:defRPr sz="5733"/>
            </a:lvl4pPr>
            <a:lvl5pPr lvl="4" algn="l">
              <a:lnSpc>
                <a:spcPct val="100000"/>
              </a:lnSpc>
              <a:spcBef>
                <a:spcPts val="0"/>
              </a:spcBef>
              <a:spcAft>
                <a:spcPts val="0"/>
              </a:spcAft>
              <a:buSzPts val="4300"/>
              <a:buNone/>
              <a:defRPr sz="5733"/>
            </a:lvl5pPr>
            <a:lvl6pPr lvl="5" algn="l">
              <a:lnSpc>
                <a:spcPct val="100000"/>
              </a:lnSpc>
              <a:spcBef>
                <a:spcPts val="0"/>
              </a:spcBef>
              <a:spcAft>
                <a:spcPts val="0"/>
              </a:spcAft>
              <a:buSzPts val="4300"/>
              <a:buNone/>
              <a:defRPr sz="5733"/>
            </a:lvl6pPr>
            <a:lvl7pPr lvl="6" algn="l">
              <a:lnSpc>
                <a:spcPct val="100000"/>
              </a:lnSpc>
              <a:spcBef>
                <a:spcPts val="0"/>
              </a:spcBef>
              <a:spcAft>
                <a:spcPts val="0"/>
              </a:spcAft>
              <a:buSzPts val="4300"/>
              <a:buNone/>
              <a:defRPr sz="5733"/>
            </a:lvl7pPr>
            <a:lvl8pPr lvl="7" algn="l">
              <a:lnSpc>
                <a:spcPct val="100000"/>
              </a:lnSpc>
              <a:spcBef>
                <a:spcPts val="0"/>
              </a:spcBef>
              <a:spcAft>
                <a:spcPts val="0"/>
              </a:spcAft>
              <a:buSzPts val="4300"/>
              <a:buNone/>
              <a:defRPr sz="5733"/>
            </a:lvl8pPr>
            <a:lvl9pPr lvl="8" algn="l">
              <a:lnSpc>
                <a:spcPct val="100000"/>
              </a:lnSpc>
              <a:spcBef>
                <a:spcPts val="0"/>
              </a:spcBef>
              <a:spcAft>
                <a:spcPts val="0"/>
              </a:spcAft>
              <a:buSzPts val="4300"/>
              <a:buNone/>
              <a:defRPr sz="5733"/>
            </a:lvl9pPr>
          </a:lstStyle>
          <a:p/>
        </p:txBody>
      </p:sp>
      <p:sp>
        <p:nvSpPr>
          <p:cNvPr id="882" name="Google Shape;882;p9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83" name="Google Shape;883;p93"/>
          <p:cNvSpPr txBox="1"/>
          <p:nvPr>
            <p:ph idx="1" type="subTitle"/>
          </p:nvPr>
        </p:nvSpPr>
        <p:spPr>
          <a:xfrm>
            <a:off x="3536100" y="3818433"/>
            <a:ext cx="8492000" cy="2070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rgbClr val="1780AD"/>
              </a:buClr>
              <a:buSzPts val="2600"/>
              <a:buFont typeface="Roboto Medium"/>
              <a:buNone/>
              <a:defRPr sz="3466">
                <a:solidFill>
                  <a:srgbClr val="1780AD"/>
                </a:solidFill>
                <a:latin typeface="Roboto Medium"/>
                <a:ea typeface="Roboto Medium"/>
                <a:cs typeface="Roboto Medium"/>
                <a:sym typeface="Roboto Medium"/>
              </a:defRPr>
            </a:lvl1pPr>
            <a:lvl2pPr lvl="1" algn="ctr">
              <a:lnSpc>
                <a:spcPct val="100000"/>
              </a:lnSpc>
              <a:spcBef>
                <a:spcPts val="0"/>
              </a:spcBef>
              <a:spcAft>
                <a:spcPts val="0"/>
              </a:spcAft>
              <a:buSzPts val="2600"/>
              <a:buNone/>
              <a:defRPr sz="3466"/>
            </a:lvl2pPr>
            <a:lvl3pPr lvl="2" algn="ctr">
              <a:lnSpc>
                <a:spcPct val="100000"/>
              </a:lnSpc>
              <a:spcBef>
                <a:spcPts val="0"/>
              </a:spcBef>
              <a:spcAft>
                <a:spcPts val="0"/>
              </a:spcAft>
              <a:buSzPts val="2600"/>
              <a:buNone/>
              <a:defRPr sz="3466"/>
            </a:lvl3pPr>
            <a:lvl4pPr lvl="3" algn="ctr">
              <a:lnSpc>
                <a:spcPct val="100000"/>
              </a:lnSpc>
              <a:spcBef>
                <a:spcPts val="0"/>
              </a:spcBef>
              <a:spcAft>
                <a:spcPts val="0"/>
              </a:spcAft>
              <a:buSzPts val="2600"/>
              <a:buNone/>
              <a:defRPr sz="3466"/>
            </a:lvl4pPr>
            <a:lvl5pPr lvl="4" algn="ctr">
              <a:lnSpc>
                <a:spcPct val="100000"/>
              </a:lnSpc>
              <a:spcBef>
                <a:spcPts val="0"/>
              </a:spcBef>
              <a:spcAft>
                <a:spcPts val="0"/>
              </a:spcAft>
              <a:buSzPts val="2600"/>
              <a:buNone/>
              <a:defRPr sz="3466"/>
            </a:lvl5pPr>
            <a:lvl6pPr lvl="5" algn="ctr">
              <a:lnSpc>
                <a:spcPct val="100000"/>
              </a:lnSpc>
              <a:spcBef>
                <a:spcPts val="0"/>
              </a:spcBef>
              <a:spcAft>
                <a:spcPts val="0"/>
              </a:spcAft>
              <a:buSzPts val="2600"/>
              <a:buNone/>
              <a:defRPr sz="3466"/>
            </a:lvl6pPr>
            <a:lvl7pPr lvl="6" algn="ctr">
              <a:lnSpc>
                <a:spcPct val="100000"/>
              </a:lnSpc>
              <a:spcBef>
                <a:spcPts val="0"/>
              </a:spcBef>
              <a:spcAft>
                <a:spcPts val="0"/>
              </a:spcAft>
              <a:buSzPts val="2600"/>
              <a:buNone/>
              <a:defRPr sz="3466"/>
            </a:lvl7pPr>
            <a:lvl8pPr lvl="7" algn="ctr">
              <a:lnSpc>
                <a:spcPct val="100000"/>
              </a:lnSpc>
              <a:spcBef>
                <a:spcPts val="0"/>
              </a:spcBef>
              <a:spcAft>
                <a:spcPts val="0"/>
              </a:spcAft>
              <a:buSzPts val="2600"/>
              <a:buNone/>
              <a:defRPr sz="3466"/>
            </a:lvl8pPr>
            <a:lvl9pPr lvl="8" algn="ctr">
              <a:lnSpc>
                <a:spcPct val="100000"/>
              </a:lnSpc>
              <a:spcBef>
                <a:spcPts val="0"/>
              </a:spcBef>
              <a:spcAft>
                <a:spcPts val="0"/>
              </a:spcAft>
              <a:buSzPts val="2600"/>
              <a:buNone/>
              <a:defRPr sz="3466"/>
            </a:lvl9pPr>
          </a:lstStyle>
          <a:p/>
        </p:txBody>
      </p:sp>
      <p:sp>
        <p:nvSpPr>
          <p:cNvPr id="884" name="Google Shape;884;p93"/>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885" name="Google Shape;885;p93"/>
          <p:cNvPicPr preferRelativeResize="0"/>
          <p:nvPr/>
        </p:nvPicPr>
        <p:blipFill rotWithShape="1">
          <a:blip r:embed="rId2">
            <a:alphaModFix/>
          </a:blip>
          <a:srcRect b="0" l="0" r="0" t="0"/>
          <a:stretch/>
        </p:blipFill>
        <p:spPr>
          <a:xfrm>
            <a:off x="-915937" y="1"/>
            <a:ext cx="5692677" cy="68580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4" name="Shape 74"/>
        <p:cNvGrpSpPr/>
        <p:nvPr/>
      </p:nvGrpSpPr>
      <p:grpSpPr>
        <a:xfrm>
          <a:off x="0" y="0"/>
          <a:ext cx="0" cy="0"/>
          <a:chOff x="0" y="0"/>
          <a:chExt cx="0" cy="0"/>
        </a:xfrm>
      </p:grpSpPr>
      <p:sp>
        <p:nvSpPr>
          <p:cNvPr id="75" name="Google Shape;75;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0"/>
          <p:cNvSpPr/>
          <p:nvPr>
            <p:ph idx="2" type="pic"/>
          </p:nvPr>
        </p:nvSpPr>
        <p:spPr>
          <a:xfrm>
            <a:off x="5183188" y="987425"/>
            <a:ext cx="6172200" cy="4873625"/>
          </a:xfrm>
          <a:prstGeom prst="rect">
            <a:avLst/>
          </a:prstGeom>
          <a:noFill/>
          <a:ln>
            <a:noFill/>
          </a:ln>
        </p:spPr>
      </p:sp>
      <p:sp>
        <p:nvSpPr>
          <p:cNvPr id="77" name="Google Shape;77;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 name="Google Shape;7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pic>
        <p:nvPicPr>
          <p:cNvPr id="81" name="Google Shape;81;p10"/>
          <p:cNvPicPr preferRelativeResize="0"/>
          <p:nvPr/>
        </p:nvPicPr>
        <p:blipFill rotWithShape="1">
          <a:blip r:embed="rId2">
            <a:alphaModFix/>
          </a:blip>
          <a:srcRect b="0" l="0" r="0" t="9309"/>
          <a:stretch/>
        </p:blipFill>
        <p:spPr>
          <a:xfrm>
            <a:off x="-3049" y="-8322"/>
            <a:ext cx="12192000" cy="1218990"/>
          </a:xfrm>
          <a:prstGeom prst="rect">
            <a:avLst/>
          </a:prstGeom>
          <a:noFill/>
          <a:ln>
            <a:noFill/>
          </a:ln>
          <a:effectLst>
            <a:outerShdw blurRad="50800" sx="102000" rotWithShape="0" algn="t" dir="5400000" dist="38100" sy="102000">
              <a:srgbClr val="000000">
                <a:alpha val="45882"/>
              </a:srgbClr>
            </a:outerShdw>
          </a:effectLst>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886" name="Shape 886"/>
        <p:cNvGrpSpPr/>
        <p:nvPr/>
      </p:nvGrpSpPr>
      <p:grpSpPr>
        <a:xfrm>
          <a:off x="0" y="0"/>
          <a:ext cx="0" cy="0"/>
          <a:chOff x="0" y="0"/>
          <a:chExt cx="0" cy="0"/>
        </a:xfrm>
      </p:grpSpPr>
      <p:sp>
        <p:nvSpPr>
          <p:cNvPr id="887" name="Google Shape;887;p94"/>
          <p:cNvSpPr/>
          <p:nvPr/>
        </p:nvSpPr>
        <p:spPr>
          <a:xfrm>
            <a:off x="6096000" y="-167"/>
            <a:ext cx="6096000" cy="6858000"/>
          </a:xfrm>
          <a:prstGeom prst="rect">
            <a:avLst/>
          </a:prstGeom>
          <a:solidFill>
            <a:schemeClr val="lt2"/>
          </a:solidFill>
          <a:ln>
            <a:noFill/>
          </a:ln>
        </p:spPr>
        <p:txBody>
          <a:bodyPr anchorCtr="0" anchor="ctr" bIns="121900" lIns="121900" spcFirstLastPara="1" rIns="121900" wrap="square" tIns="121900">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888" name="Google Shape;888;p94"/>
          <p:cNvSpPr txBox="1"/>
          <p:nvPr>
            <p:ph type="title"/>
          </p:nvPr>
        </p:nvSpPr>
        <p:spPr>
          <a:xfrm>
            <a:off x="354000" y="1847433"/>
            <a:ext cx="5393600" cy="19764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Font typeface="Montserrat"/>
              <a:buNone/>
              <a:defRPr sz="5600">
                <a:latin typeface="Montserrat"/>
                <a:ea typeface="Montserrat"/>
                <a:cs typeface="Montserrat"/>
                <a:sym typeface="Montserrat"/>
              </a:defRPr>
            </a:lvl1pPr>
            <a:lvl2pPr lvl="1" algn="ctr">
              <a:lnSpc>
                <a:spcPct val="100000"/>
              </a:lnSpc>
              <a:spcBef>
                <a:spcPts val="0"/>
              </a:spcBef>
              <a:spcAft>
                <a:spcPts val="0"/>
              </a:spcAft>
              <a:buSzPts val="4200"/>
              <a:buFont typeface="Roboto"/>
              <a:buNone/>
              <a:defRPr sz="5600">
                <a:latin typeface="Roboto"/>
                <a:ea typeface="Roboto"/>
                <a:cs typeface="Roboto"/>
                <a:sym typeface="Roboto"/>
              </a:defRPr>
            </a:lvl2pPr>
            <a:lvl3pPr lvl="2" algn="ctr">
              <a:lnSpc>
                <a:spcPct val="100000"/>
              </a:lnSpc>
              <a:spcBef>
                <a:spcPts val="0"/>
              </a:spcBef>
              <a:spcAft>
                <a:spcPts val="0"/>
              </a:spcAft>
              <a:buSzPts val="4200"/>
              <a:buFont typeface="Roboto"/>
              <a:buNone/>
              <a:defRPr sz="5600">
                <a:latin typeface="Roboto"/>
                <a:ea typeface="Roboto"/>
                <a:cs typeface="Roboto"/>
                <a:sym typeface="Roboto"/>
              </a:defRPr>
            </a:lvl3pPr>
            <a:lvl4pPr lvl="3" algn="ctr">
              <a:lnSpc>
                <a:spcPct val="100000"/>
              </a:lnSpc>
              <a:spcBef>
                <a:spcPts val="0"/>
              </a:spcBef>
              <a:spcAft>
                <a:spcPts val="0"/>
              </a:spcAft>
              <a:buSzPts val="4200"/>
              <a:buFont typeface="Roboto"/>
              <a:buNone/>
              <a:defRPr sz="5600">
                <a:latin typeface="Roboto"/>
                <a:ea typeface="Roboto"/>
                <a:cs typeface="Roboto"/>
                <a:sym typeface="Roboto"/>
              </a:defRPr>
            </a:lvl4pPr>
            <a:lvl5pPr lvl="4" algn="ctr">
              <a:lnSpc>
                <a:spcPct val="100000"/>
              </a:lnSpc>
              <a:spcBef>
                <a:spcPts val="0"/>
              </a:spcBef>
              <a:spcAft>
                <a:spcPts val="0"/>
              </a:spcAft>
              <a:buSzPts val="4200"/>
              <a:buFont typeface="Roboto"/>
              <a:buNone/>
              <a:defRPr sz="5600">
                <a:latin typeface="Roboto"/>
                <a:ea typeface="Roboto"/>
                <a:cs typeface="Roboto"/>
                <a:sym typeface="Roboto"/>
              </a:defRPr>
            </a:lvl5pPr>
            <a:lvl6pPr lvl="5" algn="ctr">
              <a:lnSpc>
                <a:spcPct val="100000"/>
              </a:lnSpc>
              <a:spcBef>
                <a:spcPts val="0"/>
              </a:spcBef>
              <a:spcAft>
                <a:spcPts val="0"/>
              </a:spcAft>
              <a:buSzPts val="4200"/>
              <a:buFont typeface="Roboto"/>
              <a:buNone/>
              <a:defRPr sz="5600">
                <a:latin typeface="Roboto"/>
                <a:ea typeface="Roboto"/>
                <a:cs typeface="Roboto"/>
                <a:sym typeface="Roboto"/>
              </a:defRPr>
            </a:lvl6pPr>
            <a:lvl7pPr lvl="6" algn="ctr">
              <a:lnSpc>
                <a:spcPct val="100000"/>
              </a:lnSpc>
              <a:spcBef>
                <a:spcPts val="0"/>
              </a:spcBef>
              <a:spcAft>
                <a:spcPts val="0"/>
              </a:spcAft>
              <a:buSzPts val="4200"/>
              <a:buFont typeface="Roboto"/>
              <a:buNone/>
              <a:defRPr sz="5600">
                <a:latin typeface="Roboto"/>
                <a:ea typeface="Roboto"/>
                <a:cs typeface="Roboto"/>
                <a:sym typeface="Roboto"/>
              </a:defRPr>
            </a:lvl7pPr>
            <a:lvl8pPr lvl="7" algn="ctr">
              <a:lnSpc>
                <a:spcPct val="100000"/>
              </a:lnSpc>
              <a:spcBef>
                <a:spcPts val="0"/>
              </a:spcBef>
              <a:spcAft>
                <a:spcPts val="0"/>
              </a:spcAft>
              <a:buSzPts val="4200"/>
              <a:buFont typeface="Roboto"/>
              <a:buNone/>
              <a:defRPr sz="5600">
                <a:latin typeface="Roboto"/>
                <a:ea typeface="Roboto"/>
                <a:cs typeface="Roboto"/>
                <a:sym typeface="Roboto"/>
              </a:defRPr>
            </a:lvl8pPr>
            <a:lvl9pPr lvl="8" algn="ctr">
              <a:lnSpc>
                <a:spcPct val="100000"/>
              </a:lnSpc>
              <a:spcBef>
                <a:spcPts val="0"/>
              </a:spcBef>
              <a:spcAft>
                <a:spcPts val="0"/>
              </a:spcAft>
              <a:buSzPts val="4200"/>
              <a:buFont typeface="Roboto"/>
              <a:buNone/>
              <a:defRPr sz="5600">
                <a:latin typeface="Roboto"/>
                <a:ea typeface="Roboto"/>
                <a:cs typeface="Roboto"/>
                <a:sym typeface="Roboto"/>
              </a:defRPr>
            </a:lvl9pPr>
          </a:lstStyle>
          <a:p/>
        </p:txBody>
      </p:sp>
      <p:sp>
        <p:nvSpPr>
          <p:cNvPr id="889" name="Google Shape;889;p94"/>
          <p:cNvSpPr txBox="1"/>
          <p:nvPr>
            <p:ph idx="1" type="subTitle"/>
          </p:nvPr>
        </p:nvSpPr>
        <p:spPr>
          <a:xfrm>
            <a:off x="354000" y="3940633"/>
            <a:ext cx="5393600" cy="1646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Montserrat"/>
              <a:buNone/>
              <a:defRPr sz="2800">
                <a:latin typeface="Montserrat"/>
                <a:ea typeface="Montserrat"/>
                <a:cs typeface="Montserrat"/>
                <a:sym typeface="Montserrat"/>
              </a:defRPr>
            </a:lvl1pPr>
            <a:lvl2pPr lvl="1" algn="ctr">
              <a:lnSpc>
                <a:spcPct val="100000"/>
              </a:lnSpc>
              <a:spcBef>
                <a:spcPts val="0"/>
              </a:spcBef>
              <a:spcAft>
                <a:spcPts val="0"/>
              </a:spcAft>
              <a:buSzPts val="2100"/>
              <a:buFont typeface="Roboto"/>
              <a:buNone/>
              <a:defRPr sz="2800">
                <a:latin typeface="Roboto"/>
                <a:ea typeface="Roboto"/>
                <a:cs typeface="Roboto"/>
                <a:sym typeface="Roboto"/>
              </a:defRPr>
            </a:lvl2pPr>
            <a:lvl3pPr lvl="2" algn="ctr">
              <a:lnSpc>
                <a:spcPct val="100000"/>
              </a:lnSpc>
              <a:spcBef>
                <a:spcPts val="0"/>
              </a:spcBef>
              <a:spcAft>
                <a:spcPts val="0"/>
              </a:spcAft>
              <a:buSzPts val="2100"/>
              <a:buFont typeface="Roboto"/>
              <a:buNone/>
              <a:defRPr sz="2800">
                <a:latin typeface="Roboto"/>
                <a:ea typeface="Roboto"/>
                <a:cs typeface="Roboto"/>
                <a:sym typeface="Roboto"/>
              </a:defRPr>
            </a:lvl3pPr>
            <a:lvl4pPr lvl="3" algn="ctr">
              <a:lnSpc>
                <a:spcPct val="100000"/>
              </a:lnSpc>
              <a:spcBef>
                <a:spcPts val="0"/>
              </a:spcBef>
              <a:spcAft>
                <a:spcPts val="0"/>
              </a:spcAft>
              <a:buSzPts val="2100"/>
              <a:buFont typeface="Roboto"/>
              <a:buNone/>
              <a:defRPr sz="2800">
                <a:latin typeface="Roboto"/>
                <a:ea typeface="Roboto"/>
                <a:cs typeface="Roboto"/>
                <a:sym typeface="Roboto"/>
              </a:defRPr>
            </a:lvl4pPr>
            <a:lvl5pPr lvl="4" algn="ctr">
              <a:lnSpc>
                <a:spcPct val="100000"/>
              </a:lnSpc>
              <a:spcBef>
                <a:spcPts val="0"/>
              </a:spcBef>
              <a:spcAft>
                <a:spcPts val="0"/>
              </a:spcAft>
              <a:buSzPts val="2100"/>
              <a:buFont typeface="Roboto"/>
              <a:buNone/>
              <a:defRPr sz="2800">
                <a:latin typeface="Roboto"/>
                <a:ea typeface="Roboto"/>
                <a:cs typeface="Roboto"/>
                <a:sym typeface="Roboto"/>
              </a:defRPr>
            </a:lvl5pPr>
            <a:lvl6pPr lvl="5" algn="ctr">
              <a:lnSpc>
                <a:spcPct val="100000"/>
              </a:lnSpc>
              <a:spcBef>
                <a:spcPts val="0"/>
              </a:spcBef>
              <a:spcAft>
                <a:spcPts val="0"/>
              </a:spcAft>
              <a:buSzPts val="2100"/>
              <a:buFont typeface="Roboto"/>
              <a:buNone/>
              <a:defRPr sz="2800">
                <a:latin typeface="Roboto"/>
                <a:ea typeface="Roboto"/>
                <a:cs typeface="Roboto"/>
                <a:sym typeface="Roboto"/>
              </a:defRPr>
            </a:lvl6pPr>
            <a:lvl7pPr lvl="6" algn="ctr">
              <a:lnSpc>
                <a:spcPct val="100000"/>
              </a:lnSpc>
              <a:spcBef>
                <a:spcPts val="0"/>
              </a:spcBef>
              <a:spcAft>
                <a:spcPts val="0"/>
              </a:spcAft>
              <a:buSzPts val="2100"/>
              <a:buFont typeface="Roboto"/>
              <a:buNone/>
              <a:defRPr sz="2800">
                <a:latin typeface="Roboto"/>
                <a:ea typeface="Roboto"/>
                <a:cs typeface="Roboto"/>
                <a:sym typeface="Roboto"/>
              </a:defRPr>
            </a:lvl7pPr>
            <a:lvl8pPr lvl="7" algn="ctr">
              <a:lnSpc>
                <a:spcPct val="100000"/>
              </a:lnSpc>
              <a:spcBef>
                <a:spcPts val="0"/>
              </a:spcBef>
              <a:spcAft>
                <a:spcPts val="0"/>
              </a:spcAft>
              <a:buSzPts val="2100"/>
              <a:buFont typeface="Roboto"/>
              <a:buNone/>
              <a:defRPr sz="2800">
                <a:latin typeface="Roboto"/>
                <a:ea typeface="Roboto"/>
                <a:cs typeface="Roboto"/>
                <a:sym typeface="Roboto"/>
              </a:defRPr>
            </a:lvl8pPr>
            <a:lvl9pPr lvl="8" algn="ctr">
              <a:lnSpc>
                <a:spcPct val="100000"/>
              </a:lnSpc>
              <a:spcBef>
                <a:spcPts val="0"/>
              </a:spcBef>
              <a:spcAft>
                <a:spcPts val="0"/>
              </a:spcAft>
              <a:buSzPts val="2100"/>
              <a:buFont typeface="Roboto"/>
              <a:buNone/>
              <a:defRPr sz="2800">
                <a:latin typeface="Roboto"/>
                <a:ea typeface="Roboto"/>
                <a:cs typeface="Roboto"/>
                <a:sym typeface="Roboto"/>
              </a:defRPr>
            </a:lvl9pPr>
          </a:lstStyle>
          <a:p/>
        </p:txBody>
      </p:sp>
      <p:sp>
        <p:nvSpPr>
          <p:cNvPr id="890" name="Google Shape;890;p94"/>
          <p:cNvSpPr txBox="1"/>
          <p:nvPr>
            <p:ph idx="2" type="body"/>
          </p:nvPr>
        </p:nvSpPr>
        <p:spPr>
          <a:xfrm>
            <a:off x="6586000" y="965433"/>
            <a:ext cx="5116000" cy="49268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Font typeface="Montserrat"/>
              <a:buChar char="●"/>
              <a:defRPr>
                <a:latin typeface="Montserrat"/>
                <a:ea typeface="Montserrat"/>
                <a:cs typeface="Montserrat"/>
                <a:sym typeface="Montserrat"/>
              </a:defRPr>
            </a:lvl1pPr>
            <a:lvl2pPr indent="-317500" lvl="1" marL="914400" algn="l">
              <a:lnSpc>
                <a:spcPct val="115000"/>
              </a:lnSpc>
              <a:spcBef>
                <a:spcPts val="0"/>
              </a:spcBef>
              <a:spcAft>
                <a:spcPts val="0"/>
              </a:spcAft>
              <a:buSzPts val="1400"/>
              <a:buFont typeface="Roboto"/>
              <a:buChar char="○"/>
              <a:defRPr>
                <a:latin typeface="Roboto"/>
                <a:ea typeface="Roboto"/>
                <a:cs typeface="Roboto"/>
                <a:sym typeface="Roboto"/>
              </a:defRPr>
            </a:lvl2pPr>
            <a:lvl3pPr indent="-317500" lvl="2" marL="1371600" algn="l">
              <a:lnSpc>
                <a:spcPct val="115000"/>
              </a:lnSpc>
              <a:spcBef>
                <a:spcPts val="0"/>
              </a:spcBef>
              <a:spcAft>
                <a:spcPts val="0"/>
              </a:spcAft>
              <a:buSzPts val="1400"/>
              <a:buFont typeface="Roboto"/>
              <a:buChar char="■"/>
              <a:defRPr>
                <a:latin typeface="Roboto"/>
                <a:ea typeface="Roboto"/>
                <a:cs typeface="Roboto"/>
                <a:sym typeface="Roboto"/>
              </a:defRPr>
            </a:lvl3pPr>
            <a:lvl4pPr indent="-317500" lvl="3" marL="1828800" algn="l">
              <a:lnSpc>
                <a:spcPct val="115000"/>
              </a:lnSpc>
              <a:spcBef>
                <a:spcPts val="0"/>
              </a:spcBef>
              <a:spcAft>
                <a:spcPts val="0"/>
              </a:spcAft>
              <a:buSzPts val="1400"/>
              <a:buFont typeface="Roboto"/>
              <a:buChar char="●"/>
              <a:defRPr>
                <a:latin typeface="Roboto"/>
                <a:ea typeface="Roboto"/>
                <a:cs typeface="Roboto"/>
                <a:sym typeface="Roboto"/>
              </a:defRPr>
            </a:lvl4pPr>
            <a:lvl5pPr indent="-317500" lvl="4" marL="2286000" algn="l">
              <a:lnSpc>
                <a:spcPct val="115000"/>
              </a:lnSpc>
              <a:spcBef>
                <a:spcPts val="0"/>
              </a:spcBef>
              <a:spcAft>
                <a:spcPts val="0"/>
              </a:spcAft>
              <a:buSzPts val="1400"/>
              <a:buFont typeface="Roboto"/>
              <a:buChar char="○"/>
              <a:defRPr>
                <a:latin typeface="Roboto"/>
                <a:ea typeface="Roboto"/>
                <a:cs typeface="Roboto"/>
                <a:sym typeface="Roboto"/>
              </a:defRPr>
            </a:lvl5pPr>
            <a:lvl6pPr indent="-317500" lvl="5" marL="2743200" algn="l">
              <a:lnSpc>
                <a:spcPct val="115000"/>
              </a:lnSpc>
              <a:spcBef>
                <a:spcPts val="0"/>
              </a:spcBef>
              <a:spcAft>
                <a:spcPts val="0"/>
              </a:spcAft>
              <a:buSzPts val="1400"/>
              <a:buFont typeface="Roboto"/>
              <a:buChar char="■"/>
              <a:defRPr>
                <a:latin typeface="Roboto"/>
                <a:ea typeface="Roboto"/>
                <a:cs typeface="Roboto"/>
                <a:sym typeface="Roboto"/>
              </a:defRPr>
            </a:lvl6pPr>
            <a:lvl7pPr indent="-317500" lvl="6" marL="3200400" algn="l">
              <a:lnSpc>
                <a:spcPct val="115000"/>
              </a:lnSpc>
              <a:spcBef>
                <a:spcPts val="0"/>
              </a:spcBef>
              <a:spcAft>
                <a:spcPts val="0"/>
              </a:spcAft>
              <a:buSzPts val="1400"/>
              <a:buFont typeface="Roboto"/>
              <a:buChar char="●"/>
              <a:defRPr>
                <a:latin typeface="Roboto"/>
                <a:ea typeface="Roboto"/>
                <a:cs typeface="Roboto"/>
                <a:sym typeface="Roboto"/>
              </a:defRPr>
            </a:lvl7pPr>
            <a:lvl8pPr indent="-317500" lvl="7" marL="3657600" algn="l">
              <a:lnSpc>
                <a:spcPct val="115000"/>
              </a:lnSpc>
              <a:spcBef>
                <a:spcPts val="0"/>
              </a:spcBef>
              <a:spcAft>
                <a:spcPts val="0"/>
              </a:spcAft>
              <a:buSzPts val="1400"/>
              <a:buFont typeface="Roboto"/>
              <a:buChar char="○"/>
              <a:defRPr>
                <a:latin typeface="Roboto"/>
                <a:ea typeface="Roboto"/>
                <a:cs typeface="Roboto"/>
                <a:sym typeface="Roboto"/>
              </a:defRPr>
            </a:lvl8pPr>
            <a:lvl9pPr indent="-317500" lvl="8" marL="4114800" algn="l">
              <a:lnSpc>
                <a:spcPct val="115000"/>
              </a:lnSpc>
              <a:spcBef>
                <a:spcPts val="0"/>
              </a:spcBef>
              <a:spcAft>
                <a:spcPts val="0"/>
              </a:spcAft>
              <a:buSzPts val="1400"/>
              <a:buFont typeface="Roboto"/>
              <a:buChar char="■"/>
              <a:defRPr>
                <a:latin typeface="Roboto"/>
                <a:ea typeface="Roboto"/>
                <a:cs typeface="Roboto"/>
                <a:sym typeface="Roboto"/>
              </a:defRPr>
            </a:lvl9pPr>
          </a:lstStyle>
          <a:p/>
        </p:txBody>
      </p:sp>
      <p:sp>
        <p:nvSpPr>
          <p:cNvPr id="891" name="Google Shape;891;p94"/>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892" name="Google Shape;892;p94"/>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pic>
        <p:nvPicPr>
          <p:cNvPr id="893" name="Google Shape;893;p94"/>
          <p:cNvPicPr preferRelativeResize="0"/>
          <p:nvPr/>
        </p:nvPicPr>
        <p:blipFill rotWithShape="1">
          <a:blip r:embed="rId2">
            <a:alphaModFix/>
          </a:blip>
          <a:srcRect b="0" l="0" r="0" t="0"/>
          <a:stretch/>
        </p:blipFill>
        <p:spPr>
          <a:xfrm>
            <a:off x="77435" y="64967"/>
            <a:ext cx="1156799" cy="1393603"/>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894" name="Shape 894"/>
        <p:cNvGrpSpPr/>
        <p:nvPr/>
      </p:nvGrpSpPr>
      <p:grpSpPr>
        <a:xfrm>
          <a:off x="0" y="0"/>
          <a:ext cx="0" cy="0"/>
          <a:chOff x="0" y="0"/>
          <a:chExt cx="0" cy="0"/>
        </a:xfrm>
      </p:grpSpPr>
      <p:sp>
        <p:nvSpPr>
          <p:cNvPr id="895" name="Google Shape;895;p95"/>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896" name="Google Shape;896;p95"/>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97" name="Google Shape;897;p95"/>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898" name="Google Shape;898;p95"/>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 1">
    <p:spTree>
      <p:nvGrpSpPr>
        <p:cNvPr id="899" name="Shape 899"/>
        <p:cNvGrpSpPr/>
        <p:nvPr/>
      </p:nvGrpSpPr>
      <p:grpSpPr>
        <a:xfrm>
          <a:off x="0" y="0"/>
          <a:ext cx="0" cy="0"/>
          <a:chOff x="0" y="0"/>
          <a:chExt cx="0" cy="0"/>
        </a:xfrm>
      </p:grpSpPr>
      <p:sp>
        <p:nvSpPr>
          <p:cNvPr id="900" name="Google Shape;900;p96"/>
          <p:cNvSpPr txBox="1"/>
          <p:nvPr>
            <p:ph idx="1" type="body"/>
          </p:nvPr>
        </p:nvSpPr>
        <p:spPr>
          <a:xfrm>
            <a:off x="415600" y="5640767"/>
            <a:ext cx="7998400" cy="806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Font typeface="Roboto"/>
              <a:buNone/>
              <a:defRPr>
                <a:latin typeface="Roboto"/>
                <a:ea typeface="Roboto"/>
                <a:cs typeface="Roboto"/>
                <a:sym typeface="Roboto"/>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901" name="Google Shape;901;p96"/>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02" name="Google Shape;902;p96"/>
          <p:cNvPicPr preferRelativeResize="0"/>
          <p:nvPr/>
        </p:nvPicPr>
        <p:blipFill rotWithShape="1">
          <a:blip r:embed="rId2">
            <a:alphaModFix/>
          </a:blip>
          <a:srcRect b="0" l="0" r="0" t="0"/>
          <a:stretch/>
        </p:blipFill>
        <p:spPr>
          <a:xfrm>
            <a:off x="9877934" y="90234"/>
            <a:ext cx="2209409" cy="743300"/>
          </a:xfrm>
          <a:prstGeom prst="rect">
            <a:avLst/>
          </a:prstGeom>
          <a:noFill/>
          <a:ln>
            <a:noFill/>
          </a:ln>
        </p:spPr>
      </p:pic>
      <p:sp>
        <p:nvSpPr>
          <p:cNvPr id="903" name="Google Shape;903;p96"/>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904" name="Shape 904"/>
        <p:cNvGrpSpPr/>
        <p:nvPr/>
      </p:nvGrpSpPr>
      <p:grpSpPr>
        <a:xfrm>
          <a:off x="0" y="0"/>
          <a:ext cx="0" cy="0"/>
          <a:chOff x="0" y="0"/>
          <a:chExt cx="0" cy="0"/>
        </a:xfrm>
      </p:grpSpPr>
      <p:sp>
        <p:nvSpPr>
          <p:cNvPr id="905" name="Google Shape;905;p9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333"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06" name="Google Shape;906;p97"/>
          <p:cNvPicPr preferRelativeResize="0"/>
          <p:nvPr/>
        </p:nvPicPr>
        <p:blipFill rotWithShape="1">
          <a:blip r:embed="rId2">
            <a:alphaModFix/>
          </a:blip>
          <a:srcRect b="0" l="0" r="0" t="0"/>
          <a:stretch/>
        </p:blipFill>
        <p:spPr>
          <a:xfrm>
            <a:off x="9877933" y="90233"/>
            <a:ext cx="2209408" cy="743301"/>
          </a:xfrm>
          <a:prstGeom prst="rect">
            <a:avLst/>
          </a:prstGeom>
          <a:noFill/>
          <a:ln>
            <a:noFill/>
          </a:ln>
        </p:spPr>
      </p:pic>
      <p:grpSp>
        <p:nvGrpSpPr>
          <p:cNvPr id="907" name="Google Shape;907;p97"/>
          <p:cNvGrpSpPr/>
          <p:nvPr/>
        </p:nvGrpSpPr>
        <p:grpSpPr>
          <a:xfrm>
            <a:off x="1081450" y="6478933"/>
            <a:ext cx="10077121" cy="26209"/>
            <a:chOff x="305375" y="794131"/>
            <a:chExt cx="8867583" cy="73842"/>
          </a:xfrm>
        </p:grpSpPr>
        <p:sp>
          <p:nvSpPr>
            <p:cNvPr id="908" name="Google Shape;908;p97"/>
            <p:cNvSpPr/>
            <p:nvPr/>
          </p:nvSpPr>
          <p:spPr>
            <a:xfrm>
              <a:off x="305375" y="794173"/>
              <a:ext cx="58242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909" name="Google Shape;909;p97"/>
            <p:cNvSpPr/>
            <p:nvPr/>
          </p:nvSpPr>
          <p:spPr>
            <a:xfrm>
              <a:off x="6011995" y="794131"/>
              <a:ext cx="199800" cy="73800"/>
            </a:xfrm>
            <a:prstGeom prst="triangle">
              <a:avLst>
                <a:gd fmla="val 50255"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sp>
          <p:nvSpPr>
            <p:cNvPr id="910" name="Google Shape;910;p97"/>
            <p:cNvSpPr/>
            <p:nvPr/>
          </p:nvSpPr>
          <p:spPr>
            <a:xfrm>
              <a:off x="6115958" y="794157"/>
              <a:ext cx="30570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67" u="none" cap="none" strike="noStrike">
                <a:solidFill>
                  <a:srgbClr val="000000"/>
                </a:solidFill>
                <a:latin typeface="Arial"/>
                <a:ea typeface="Arial"/>
                <a:cs typeface="Arial"/>
                <a:sym typeface="Arial"/>
              </a:endParaRPr>
            </a:p>
          </p:txBody>
        </p:sp>
      </p:grpSp>
      <p:sp>
        <p:nvSpPr>
          <p:cNvPr id="911" name="Google Shape;911;p97"/>
          <p:cNvSpPr txBox="1"/>
          <p:nvPr>
            <p:ph type="title"/>
          </p:nvPr>
        </p:nvSpPr>
        <p:spPr>
          <a:xfrm>
            <a:off x="1475975" y="353825"/>
            <a:ext cx="6449600" cy="546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atin typeface="Roboto"/>
                <a:ea typeface="Roboto"/>
                <a:cs typeface="Roboto"/>
                <a:sym typeface="Roboto"/>
              </a:defRPr>
            </a:lvl2pPr>
            <a:lvl3pPr lvl="2" algn="l">
              <a:lnSpc>
                <a:spcPct val="100000"/>
              </a:lnSpc>
              <a:spcBef>
                <a:spcPts val="0"/>
              </a:spcBef>
              <a:spcAft>
                <a:spcPts val="0"/>
              </a:spcAft>
              <a:buSzPts val="2800"/>
              <a:buNone/>
              <a:defRPr>
                <a:latin typeface="Roboto"/>
                <a:ea typeface="Roboto"/>
                <a:cs typeface="Roboto"/>
                <a:sym typeface="Roboto"/>
              </a:defRPr>
            </a:lvl3pPr>
            <a:lvl4pPr lvl="3" algn="l">
              <a:lnSpc>
                <a:spcPct val="100000"/>
              </a:lnSpc>
              <a:spcBef>
                <a:spcPts val="0"/>
              </a:spcBef>
              <a:spcAft>
                <a:spcPts val="0"/>
              </a:spcAft>
              <a:buSzPts val="2800"/>
              <a:buNone/>
              <a:defRPr>
                <a:latin typeface="Roboto"/>
                <a:ea typeface="Roboto"/>
                <a:cs typeface="Roboto"/>
                <a:sym typeface="Roboto"/>
              </a:defRPr>
            </a:lvl4pPr>
            <a:lvl5pPr lvl="4" algn="l">
              <a:lnSpc>
                <a:spcPct val="100000"/>
              </a:lnSpc>
              <a:spcBef>
                <a:spcPts val="0"/>
              </a:spcBef>
              <a:spcAft>
                <a:spcPts val="0"/>
              </a:spcAft>
              <a:buSzPts val="2800"/>
              <a:buNone/>
              <a:defRPr>
                <a:latin typeface="Roboto"/>
                <a:ea typeface="Roboto"/>
                <a:cs typeface="Roboto"/>
                <a:sym typeface="Roboto"/>
              </a:defRPr>
            </a:lvl5pPr>
            <a:lvl6pPr lvl="5" algn="l">
              <a:lnSpc>
                <a:spcPct val="100000"/>
              </a:lnSpc>
              <a:spcBef>
                <a:spcPts val="0"/>
              </a:spcBef>
              <a:spcAft>
                <a:spcPts val="0"/>
              </a:spcAft>
              <a:buSzPts val="2800"/>
              <a:buNone/>
              <a:defRPr>
                <a:latin typeface="Roboto"/>
                <a:ea typeface="Roboto"/>
                <a:cs typeface="Roboto"/>
                <a:sym typeface="Roboto"/>
              </a:defRPr>
            </a:lvl6pPr>
            <a:lvl7pPr lvl="6" algn="l">
              <a:lnSpc>
                <a:spcPct val="100000"/>
              </a:lnSpc>
              <a:spcBef>
                <a:spcPts val="0"/>
              </a:spcBef>
              <a:spcAft>
                <a:spcPts val="0"/>
              </a:spcAft>
              <a:buSzPts val="2800"/>
              <a:buNone/>
              <a:defRPr>
                <a:latin typeface="Roboto"/>
                <a:ea typeface="Roboto"/>
                <a:cs typeface="Roboto"/>
                <a:sym typeface="Roboto"/>
              </a:defRPr>
            </a:lvl7pPr>
            <a:lvl8pPr lvl="7" algn="l">
              <a:lnSpc>
                <a:spcPct val="100000"/>
              </a:lnSpc>
              <a:spcBef>
                <a:spcPts val="0"/>
              </a:spcBef>
              <a:spcAft>
                <a:spcPts val="0"/>
              </a:spcAft>
              <a:buSzPts val="2800"/>
              <a:buNone/>
              <a:defRPr>
                <a:latin typeface="Roboto"/>
                <a:ea typeface="Roboto"/>
                <a:cs typeface="Roboto"/>
                <a:sym typeface="Roboto"/>
              </a:defRPr>
            </a:lvl8pPr>
            <a:lvl9pPr lvl="8" algn="l">
              <a:lnSpc>
                <a:spcPct val="100000"/>
              </a:lnSpc>
              <a:spcBef>
                <a:spcPts val="0"/>
              </a:spcBef>
              <a:spcAft>
                <a:spcPts val="0"/>
              </a:spcAft>
              <a:buSzPts val="2800"/>
              <a:buNone/>
              <a:defRPr>
                <a:latin typeface="Roboto"/>
                <a:ea typeface="Roboto"/>
                <a:cs typeface="Roboto"/>
                <a:sym typeface="Roboto"/>
              </a:defRPr>
            </a:lvl9pPr>
          </a:lstStyle>
          <a:p/>
        </p:txBody>
      </p:sp>
      <p:sp>
        <p:nvSpPr>
          <p:cNvPr id="912" name="Google Shape;912;p97"/>
          <p:cNvSpPr txBox="1"/>
          <p:nvPr>
            <p:ph idx="1" type="subTitle"/>
          </p:nvPr>
        </p:nvSpPr>
        <p:spPr>
          <a:xfrm>
            <a:off x="3962900" y="1132251"/>
            <a:ext cx="3963200" cy="2832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SzPts val="1400"/>
              <a:buNone/>
              <a:defRPr sz="1867"/>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13" name="Google Shape;913;p97"/>
          <p:cNvSpPr txBox="1"/>
          <p:nvPr/>
        </p:nvSpPr>
        <p:spPr>
          <a:xfrm>
            <a:off x="5181400" y="6527034"/>
            <a:ext cx="1861200" cy="389746"/>
          </a:xfrm>
          <a:prstGeom prst="rect">
            <a:avLst/>
          </a:prstGeom>
          <a:noFill/>
          <a:ln>
            <a:noFill/>
          </a:ln>
        </p:spPr>
        <p:txBody>
          <a:bodyPr anchorCtr="0" anchor="t" bIns="121900" lIns="121900" spcFirstLastPara="1" rIns="121900" wrap="square" tIns="121900">
            <a:spAutoFit/>
          </a:bodyPr>
          <a:lstStyle/>
          <a:p>
            <a:pPr indent="0" lvl="0" marL="0" marR="0" rtl="0" algn="ctr">
              <a:spcBef>
                <a:spcPts val="0"/>
              </a:spcBef>
              <a:spcAft>
                <a:spcPts val="0"/>
              </a:spcAft>
              <a:buClr>
                <a:schemeClr val="dk1"/>
              </a:buClr>
              <a:buSzPts val="933"/>
              <a:buFont typeface="Montserrat"/>
              <a:buNone/>
            </a:pPr>
            <a:r>
              <a:rPr lang="en" sz="933">
                <a:solidFill>
                  <a:schemeClr val="dk1"/>
                </a:solidFill>
                <a:latin typeface="Montserrat"/>
                <a:ea typeface="Montserrat"/>
                <a:cs typeface="Montserrat"/>
                <a:sym typeface="Montserrat"/>
              </a:rPr>
              <a:t>Company  Confidential</a:t>
            </a:r>
            <a:endParaRPr sz="933">
              <a:solidFill>
                <a:schemeClr val="dk1"/>
              </a:solidFill>
              <a:latin typeface="Montserrat"/>
              <a:ea typeface="Montserrat"/>
              <a:cs typeface="Montserrat"/>
              <a:sym typeface="Montserrat"/>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914" name="Shape 914"/>
        <p:cNvGrpSpPr/>
        <p:nvPr/>
      </p:nvGrpSpPr>
      <p:grpSpPr>
        <a:xfrm>
          <a:off x="0" y="0"/>
          <a:ext cx="0" cy="0"/>
          <a:chOff x="0" y="0"/>
          <a:chExt cx="0" cy="0"/>
        </a:xfrm>
      </p:grpSpPr>
      <p:sp>
        <p:nvSpPr>
          <p:cNvPr id="915" name="Google Shape;915;p98"/>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16" name="Google Shape;916;p9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Arial"/>
              <a:buNone/>
              <a:defRPr sz="1333">
                <a:solidFill>
                  <a:schemeClr val="dk2"/>
                </a:solidFill>
                <a:latin typeface="Arial"/>
                <a:ea typeface="Arial"/>
                <a:cs typeface="Arial"/>
                <a:sym typeface="Arial"/>
              </a:defRPr>
            </a:lvl1pPr>
            <a:lvl2pPr indent="0" lvl="1" marL="0" algn="r">
              <a:buClr>
                <a:schemeClr val="dk2"/>
              </a:buClr>
              <a:buSzPts val="1333"/>
              <a:buFont typeface="Arial"/>
              <a:buNone/>
              <a:defRPr sz="1333">
                <a:solidFill>
                  <a:schemeClr val="dk2"/>
                </a:solidFill>
                <a:latin typeface="Arial"/>
                <a:ea typeface="Arial"/>
                <a:cs typeface="Arial"/>
                <a:sym typeface="Arial"/>
              </a:defRPr>
            </a:lvl2pPr>
            <a:lvl3pPr indent="0" lvl="2" marL="0" algn="r">
              <a:buClr>
                <a:schemeClr val="dk2"/>
              </a:buClr>
              <a:buSzPts val="1333"/>
              <a:buFont typeface="Arial"/>
              <a:buNone/>
              <a:defRPr sz="1333">
                <a:solidFill>
                  <a:schemeClr val="dk2"/>
                </a:solidFill>
                <a:latin typeface="Arial"/>
                <a:ea typeface="Arial"/>
                <a:cs typeface="Arial"/>
                <a:sym typeface="Arial"/>
              </a:defRPr>
            </a:lvl3pPr>
            <a:lvl4pPr indent="0" lvl="3" marL="0" algn="r">
              <a:buClr>
                <a:schemeClr val="dk2"/>
              </a:buClr>
              <a:buSzPts val="1333"/>
              <a:buFont typeface="Arial"/>
              <a:buNone/>
              <a:defRPr sz="1333">
                <a:solidFill>
                  <a:schemeClr val="dk2"/>
                </a:solidFill>
                <a:latin typeface="Arial"/>
                <a:ea typeface="Arial"/>
                <a:cs typeface="Arial"/>
                <a:sym typeface="Arial"/>
              </a:defRPr>
            </a:lvl4pPr>
            <a:lvl5pPr indent="0" lvl="4" marL="0" algn="r">
              <a:buClr>
                <a:schemeClr val="dk2"/>
              </a:buClr>
              <a:buSzPts val="1333"/>
              <a:buFont typeface="Arial"/>
              <a:buNone/>
              <a:defRPr sz="1333">
                <a:solidFill>
                  <a:schemeClr val="dk2"/>
                </a:solidFill>
                <a:latin typeface="Arial"/>
                <a:ea typeface="Arial"/>
                <a:cs typeface="Arial"/>
                <a:sym typeface="Arial"/>
              </a:defRPr>
            </a:lvl5pPr>
            <a:lvl6pPr indent="0" lvl="5" marL="0" algn="r">
              <a:buClr>
                <a:schemeClr val="dk2"/>
              </a:buClr>
              <a:buSzPts val="1333"/>
              <a:buFont typeface="Arial"/>
              <a:buNone/>
              <a:defRPr sz="1333">
                <a:solidFill>
                  <a:schemeClr val="dk2"/>
                </a:solidFill>
                <a:latin typeface="Arial"/>
                <a:ea typeface="Arial"/>
                <a:cs typeface="Arial"/>
                <a:sym typeface="Arial"/>
              </a:defRPr>
            </a:lvl6pPr>
            <a:lvl7pPr indent="0" lvl="6" marL="0" algn="r">
              <a:buClr>
                <a:schemeClr val="dk2"/>
              </a:buClr>
              <a:buSzPts val="1333"/>
              <a:buFont typeface="Arial"/>
              <a:buNone/>
              <a:defRPr sz="1333">
                <a:solidFill>
                  <a:schemeClr val="dk2"/>
                </a:solidFill>
                <a:latin typeface="Arial"/>
                <a:ea typeface="Arial"/>
                <a:cs typeface="Arial"/>
                <a:sym typeface="Arial"/>
              </a:defRPr>
            </a:lvl7pPr>
            <a:lvl8pPr indent="0" lvl="7" marL="0" algn="r">
              <a:buClr>
                <a:schemeClr val="dk2"/>
              </a:buClr>
              <a:buSzPts val="1333"/>
              <a:buFont typeface="Arial"/>
              <a:buNone/>
              <a:defRPr sz="1333">
                <a:solidFill>
                  <a:schemeClr val="dk2"/>
                </a:solidFill>
                <a:latin typeface="Arial"/>
                <a:ea typeface="Arial"/>
                <a:cs typeface="Arial"/>
                <a:sym typeface="Arial"/>
              </a:defRPr>
            </a:lvl8pPr>
            <a:lvl9pPr indent="0" lvl="8" mar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917" name="Shape 917"/>
        <p:cNvGrpSpPr/>
        <p:nvPr/>
      </p:nvGrpSpPr>
      <p:grpSpPr>
        <a:xfrm>
          <a:off x="0" y="0"/>
          <a:ext cx="0" cy="0"/>
          <a:chOff x="0" y="0"/>
          <a:chExt cx="0" cy="0"/>
        </a:xfrm>
      </p:grpSpPr>
      <p:sp>
        <p:nvSpPr>
          <p:cNvPr id="918" name="Google Shape;918;p99"/>
          <p:cNvSpPr txBox="1"/>
          <p:nvPr>
            <p:ph type="title"/>
          </p:nvPr>
        </p:nvSpPr>
        <p:spPr>
          <a:xfrm>
            <a:off x="415600" y="593367"/>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919" name="Google Shape;919;p99"/>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20" name="Google Shape;920;p99"/>
          <p:cNvPicPr preferRelativeResize="0"/>
          <p:nvPr/>
        </p:nvPicPr>
        <p:blipFill rotWithShape="1">
          <a:blip r:embed="rId2">
            <a:alphaModFix/>
          </a:blip>
          <a:srcRect b="0" l="0" r="0" t="0"/>
          <a:stretch/>
        </p:blipFill>
        <p:spPr>
          <a:xfrm>
            <a:off x="10081769" y="90233"/>
            <a:ext cx="1946433" cy="654832"/>
          </a:xfrm>
          <a:prstGeom prst="rect">
            <a:avLst/>
          </a:prstGeom>
          <a:noFill/>
          <a:ln>
            <a:noFill/>
          </a:ln>
        </p:spPr>
      </p:pic>
      <p:pic>
        <p:nvPicPr>
          <p:cNvPr id="921" name="Google Shape;921;p99"/>
          <p:cNvPicPr preferRelativeResize="0"/>
          <p:nvPr/>
        </p:nvPicPr>
        <p:blipFill rotWithShape="1">
          <a:blip r:embed="rId3">
            <a:alphaModFix/>
          </a:blip>
          <a:srcRect b="0" l="0" r="0" t="0"/>
          <a:stretch/>
        </p:blipFill>
        <p:spPr>
          <a:xfrm>
            <a:off x="281863" y="90221"/>
            <a:ext cx="922480" cy="431033"/>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1">
  <p:cSld name="Title only 3 1">
    <p:spTree>
      <p:nvGrpSpPr>
        <p:cNvPr id="922" name="Shape 922"/>
        <p:cNvGrpSpPr/>
        <p:nvPr/>
      </p:nvGrpSpPr>
      <p:grpSpPr>
        <a:xfrm>
          <a:off x="0" y="0"/>
          <a:ext cx="0" cy="0"/>
          <a:chOff x="0" y="0"/>
          <a:chExt cx="0" cy="0"/>
        </a:xfrm>
      </p:grpSpPr>
      <p:sp>
        <p:nvSpPr>
          <p:cNvPr id="923" name="Google Shape;923;p100"/>
          <p:cNvSpPr txBox="1"/>
          <p:nvPr>
            <p:ph type="title"/>
          </p:nvPr>
        </p:nvSpPr>
        <p:spPr>
          <a:xfrm>
            <a:off x="1515867" y="90233"/>
            <a:ext cx="83996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924" name="Google Shape;924;p100"/>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25" name="Google Shape;925;p100"/>
          <p:cNvPicPr preferRelativeResize="0"/>
          <p:nvPr/>
        </p:nvPicPr>
        <p:blipFill rotWithShape="1">
          <a:blip r:embed="rId2">
            <a:alphaModFix/>
          </a:blip>
          <a:srcRect b="0" l="0" r="0" t="0"/>
          <a:stretch/>
        </p:blipFill>
        <p:spPr>
          <a:xfrm>
            <a:off x="10081769" y="90233"/>
            <a:ext cx="1946433" cy="654832"/>
          </a:xfrm>
          <a:prstGeom prst="rect">
            <a:avLst/>
          </a:prstGeom>
          <a:noFill/>
          <a:ln>
            <a:noFill/>
          </a:ln>
        </p:spPr>
      </p:pic>
      <p:pic>
        <p:nvPicPr>
          <p:cNvPr id="926" name="Google Shape;926;p100"/>
          <p:cNvPicPr preferRelativeResize="0"/>
          <p:nvPr/>
        </p:nvPicPr>
        <p:blipFill rotWithShape="1">
          <a:blip r:embed="rId3">
            <a:alphaModFix/>
          </a:blip>
          <a:srcRect b="0" l="0" r="0" t="0"/>
          <a:stretch/>
        </p:blipFill>
        <p:spPr>
          <a:xfrm>
            <a:off x="281863" y="90221"/>
            <a:ext cx="922480" cy="431033"/>
          </a:xfrm>
          <a:prstGeom prst="rect">
            <a:avLst/>
          </a:prstGeom>
          <a:noFill/>
          <a:ln>
            <a:noFill/>
          </a:ln>
        </p:spPr>
      </p:pic>
      <p:grpSp>
        <p:nvGrpSpPr>
          <p:cNvPr id="927" name="Google Shape;927;p100"/>
          <p:cNvGrpSpPr/>
          <p:nvPr/>
        </p:nvGrpSpPr>
        <p:grpSpPr>
          <a:xfrm>
            <a:off x="1044434" y="1029434"/>
            <a:ext cx="10103133" cy="3164833"/>
            <a:chOff x="783325" y="772075"/>
            <a:chExt cx="7577350" cy="2373625"/>
          </a:xfrm>
        </p:grpSpPr>
        <p:grpSp>
          <p:nvGrpSpPr>
            <p:cNvPr id="928" name="Google Shape;928;p100"/>
            <p:cNvGrpSpPr/>
            <p:nvPr/>
          </p:nvGrpSpPr>
          <p:grpSpPr>
            <a:xfrm>
              <a:off x="4726475" y="1156400"/>
              <a:ext cx="3634200" cy="1989300"/>
              <a:chOff x="4726475" y="1156400"/>
              <a:chExt cx="3634200" cy="1989300"/>
            </a:xfrm>
          </p:grpSpPr>
          <p:sp>
            <p:nvSpPr>
              <p:cNvPr id="929" name="Google Shape;929;p100"/>
              <p:cNvSpPr/>
              <p:nvPr/>
            </p:nvSpPr>
            <p:spPr>
              <a:xfrm>
                <a:off x="4726475" y="1156400"/>
                <a:ext cx="3634200" cy="1989300"/>
              </a:xfrm>
              <a:prstGeom prst="flowChartDelay">
                <a:avLst/>
              </a:prstGeom>
              <a:solidFill>
                <a:srgbClr val="0051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sp>
            <p:nvSpPr>
              <p:cNvPr id="930" name="Google Shape;930;p100"/>
              <p:cNvSpPr txBox="1"/>
              <p:nvPr/>
            </p:nvSpPr>
            <p:spPr>
              <a:xfrm>
                <a:off x="6554525" y="1227975"/>
                <a:ext cx="1367100" cy="415476"/>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2400"/>
                  <a:buFont typeface="Roboto"/>
                  <a:buNone/>
                </a:pPr>
                <a:r>
                  <a:rPr lang="en" sz="2400">
                    <a:solidFill>
                      <a:schemeClr val="lt1"/>
                    </a:solidFill>
                    <a:latin typeface="Roboto"/>
                    <a:ea typeface="Roboto"/>
                    <a:cs typeface="Roboto"/>
                    <a:sym typeface="Roboto"/>
                  </a:rPr>
                  <a:t>MWK</a:t>
                </a:r>
                <a:endParaRPr sz="2400">
                  <a:solidFill>
                    <a:schemeClr val="lt1"/>
                  </a:solidFill>
                  <a:latin typeface="Roboto"/>
                  <a:ea typeface="Roboto"/>
                  <a:cs typeface="Roboto"/>
                  <a:sym typeface="Roboto"/>
                </a:endParaRPr>
              </a:p>
            </p:txBody>
          </p:sp>
        </p:grpSp>
        <p:grpSp>
          <p:nvGrpSpPr>
            <p:cNvPr id="931" name="Google Shape;931;p100"/>
            <p:cNvGrpSpPr/>
            <p:nvPr/>
          </p:nvGrpSpPr>
          <p:grpSpPr>
            <a:xfrm>
              <a:off x="783325" y="1156400"/>
              <a:ext cx="3456000" cy="1989300"/>
              <a:chOff x="783325" y="1156400"/>
              <a:chExt cx="3456000" cy="1989300"/>
            </a:xfrm>
          </p:grpSpPr>
          <p:sp>
            <p:nvSpPr>
              <p:cNvPr id="932" name="Google Shape;932;p100"/>
              <p:cNvSpPr/>
              <p:nvPr/>
            </p:nvSpPr>
            <p:spPr>
              <a:xfrm rot="10800000">
                <a:off x="783325" y="1156400"/>
                <a:ext cx="3456000" cy="1989300"/>
              </a:xfrm>
              <a:prstGeom prst="flowChartDelay">
                <a:avLst/>
              </a:prstGeom>
              <a:solidFill>
                <a:srgbClr val="1780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sp>
            <p:nvSpPr>
              <p:cNvPr id="933" name="Google Shape;933;p100"/>
              <p:cNvSpPr txBox="1"/>
              <p:nvPr/>
            </p:nvSpPr>
            <p:spPr>
              <a:xfrm>
                <a:off x="1734000" y="1227975"/>
                <a:ext cx="1367100" cy="415476"/>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2400"/>
                  <a:buFont typeface="Roboto"/>
                  <a:buNone/>
                </a:pPr>
                <a:r>
                  <a:rPr lang="en" sz="2400">
                    <a:solidFill>
                      <a:schemeClr val="lt1"/>
                    </a:solidFill>
                    <a:latin typeface="Roboto"/>
                    <a:ea typeface="Roboto"/>
                    <a:cs typeface="Roboto"/>
                    <a:sym typeface="Roboto"/>
                  </a:rPr>
                  <a:t>ZMW</a:t>
                </a:r>
                <a:endParaRPr sz="2400">
                  <a:solidFill>
                    <a:schemeClr val="lt1"/>
                  </a:solidFill>
                  <a:latin typeface="Roboto"/>
                  <a:ea typeface="Roboto"/>
                  <a:cs typeface="Roboto"/>
                  <a:sym typeface="Roboto"/>
                </a:endParaRPr>
              </a:p>
            </p:txBody>
          </p:sp>
        </p:grpSp>
        <p:sp>
          <p:nvSpPr>
            <p:cNvPr id="934" name="Google Shape;934;p100"/>
            <p:cNvSpPr/>
            <p:nvPr/>
          </p:nvSpPr>
          <p:spPr>
            <a:xfrm>
              <a:off x="3637275" y="772075"/>
              <a:ext cx="1714500" cy="2190000"/>
            </a:xfrm>
            <a:prstGeom prst="rect">
              <a:avLst/>
            </a:prstGeom>
            <a:solidFill>
              <a:srgbClr val="EEEEEE">
                <a:alpha val="46666"/>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2267"/>
                <a:buFont typeface="Roboto"/>
                <a:buNone/>
              </a:pPr>
              <a:r>
                <a:rPr b="1" lang="en" sz="2267">
                  <a:solidFill>
                    <a:schemeClr val="dk1"/>
                  </a:solidFill>
                  <a:latin typeface="Roboto"/>
                  <a:ea typeface="Roboto"/>
                  <a:cs typeface="Roboto"/>
                  <a:sym typeface="Roboto"/>
                </a:rPr>
                <a:t>DRPP</a:t>
              </a:r>
              <a:endParaRPr b="1" sz="2267">
                <a:solidFill>
                  <a:schemeClr val="dk1"/>
                </a:solidFill>
                <a:latin typeface="Roboto"/>
                <a:ea typeface="Roboto"/>
                <a:cs typeface="Roboto"/>
                <a:sym typeface="Roboto"/>
              </a:endParaRPr>
            </a:p>
          </p:txBody>
        </p:sp>
        <p:sp>
          <p:nvSpPr>
            <p:cNvPr id="935" name="Google Shape;935;p100"/>
            <p:cNvSpPr/>
            <p:nvPr/>
          </p:nvSpPr>
          <p:spPr>
            <a:xfrm>
              <a:off x="3826300" y="2006900"/>
              <a:ext cx="1367100" cy="3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333"/>
                <a:buFont typeface="Roboto"/>
                <a:buNone/>
              </a:pPr>
              <a:r>
                <a:rPr lang="en" sz="1333">
                  <a:solidFill>
                    <a:schemeClr val="dk1"/>
                  </a:solidFill>
                  <a:latin typeface="Roboto"/>
                  <a:ea typeface="Roboto"/>
                  <a:cs typeface="Roboto"/>
                  <a:sym typeface="Roboto"/>
                </a:rPr>
                <a:t>Foreign Exchange Provider</a:t>
              </a:r>
              <a:endParaRPr sz="1333">
                <a:solidFill>
                  <a:schemeClr val="dk1"/>
                </a:solidFill>
                <a:latin typeface="Roboto"/>
                <a:ea typeface="Roboto"/>
                <a:cs typeface="Roboto"/>
                <a:sym typeface="Roboto"/>
              </a:endParaRPr>
            </a:p>
          </p:txBody>
        </p:sp>
        <p:grpSp>
          <p:nvGrpSpPr>
            <p:cNvPr id="936" name="Google Shape;936;p100"/>
            <p:cNvGrpSpPr/>
            <p:nvPr/>
          </p:nvGrpSpPr>
          <p:grpSpPr>
            <a:xfrm>
              <a:off x="1649000" y="1296150"/>
              <a:ext cx="5806125" cy="1731287"/>
              <a:chOff x="1649000" y="1296150"/>
              <a:chExt cx="5806125" cy="1731287"/>
            </a:xfrm>
          </p:grpSpPr>
          <p:sp>
            <p:nvSpPr>
              <p:cNvPr id="937" name="Google Shape;937;p100"/>
              <p:cNvSpPr/>
              <p:nvPr/>
            </p:nvSpPr>
            <p:spPr>
              <a:xfrm>
                <a:off x="5568323" y="1347251"/>
                <a:ext cx="986202" cy="16801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sp>
            <p:nvSpPr>
              <p:cNvPr id="938" name="Google Shape;938;p100"/>
              <p:cNvSpPr/>
              <p:nvPr/>
            </p:nvSpPr>
            <p:spPr>
              <a:xfrm>
                <a:off x="1649000" y="1757925"/>
                <a:ext cx="816300" cy="105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467"/>
                  <a:buFont typeface="Roboto"/>
                  <a:buNone/>
                </a:pPr>
                <a:r>
                  <a:rPr lang="en" sz="1467">
                    <a:solidFill>
                      <a:schemeClr val="dk1"/>
                    </a:solidFill>
                    <a:latin typeface="Roboto"/>
                    <a:ea typeface="Roboto"/>
                    <a:cs typeface="Roboto"/>
                    <a:sym typeface="Roboto"/>
                  </a:rPr>
                  <a:t>Airtel</a:t>
                </a:r>
                <a:endParaRPr sz="1467">
                  <a:solidFill>
                    <a:schemeClr val="dk1"/>
                  </a:solidFill>
                  <a:latin typeface="Roboto"/>
                  <a:ea typeface="Roboto"/>
                  <a:cs typeface="Roboto"/>
                  <a:sym typeface="Roboto"/>
                </a:endParaRPr>
              </a:p>
              <a:p>
                <a:pPr indent="0" lvl="0" marL="0" marR="0" rtl="0" algn="l">
                  <a:spcBef>
                    <a:spcPts val="0"/>
                  </a:spcBef>
                  <a:spcAft>
                    <a:spcPts val="0"/>
                  </a:spcAft>
                  <a:buClr>
                    <a:schemeClr val="dk1"/>
                  </a:buClr>
                  <a:buSzPts val="1467"/>
                  <a:buFont typeface="Roboto"/>
                  <a:buNone/>
                </a:pPr>
                <a:r>
                  <a:rPr lang="en" sz="1467">
                    <a:solidFill>
                      <a:schemeClr val="dk1"/>
                    </a:solidFill>
                    <a:latin typeface="Roboto"/>
                    <a:ea typeface="Roboto"/>
                    <a:cs typeface="Roboto"/>
                    <a:sym typeface="Roboto"/>
                  </a:rPr>
                  <a:t>FSP</a:t>
                </a:r>
                <a:endParaRPr sz="1467">
                  <a:solidFill>
                    <a:schemeClr val="dk1"/>
                  </a:solidFill>
                  <a:latin typeface="Roboto"/>
                  <a:ea typeface="Roboto"/>
                  <a:cs typeface="Roboto"/>
                  <a:sym typeface="Roboto"/>
                </a:endParaRPr>
              </a:p>
            </p:txBody>
          </p:sp>
          <p:sp>
            <p:nvSpPr>
              <p:cNvPr id="939" name="Google Shape;939;p100"/>
              <p:cNvSpPr/>
              <p:nvPr/>
            </p:nvSpPr>
            <p:spPr>
              <a:xfrm>
                <a:off x="6554525" y="1856225"/>
                <a:ext cx="900600" cy="89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spcBef>
                    <a:spcPts val="0"/>
                  </a:spcBef>
                  <a:spcAft>
                    <a:spcPts val="0"/>
                  </a:spcAft>
                  <a:buClr>
                    <a:schemeClr val="dk1"/>
                  </a:buClr>
                  <a:buSzPts val="1467"/>
                  <a:buFont typeface="Roboto"/>
                  <a:buNone/>
                </a:pPr>
                <a:r>
                  <a:rPr lang="en" sz="1467">
                    <a:solidFill>
                      <a:schemeClr val="dk1"/>
                    </a:solidFill>
                    <a:latin typeface="Roboto"/>
                    <a:ea typeface="Roboto"/>
                    <a:cs typeface="Roboto"/>
                    <a:sym typeface="Roboto"/>
                  </a:rPr>
                  <a:t>NBM</a:t>
                </a:r>
                <a:endParaRPr sz="1467">
                  <a:solidFill>
                    <a:schemeClr val="dk1"/>
                  </a:solidFill>
                  <a:latin typeface="Roboto"/>
                  <a:ea typeface="Roboto"/>
                  <a:cs typeface="Roboto"/>
                  <a:sym typeface="Roboto"/>
                </a:endParaRPr>
              </a:p>
              <a:p>
                <a:pPr indent="0" lvl="0" marL="0" marR="0" rtl="0" algn="r">
                  <a:spcBef>
                    <a:spcPts val="0"/>
                  </a:spcBef>
                  <a:spcAft>
                    <a:spcPts val="0"/>
                  </a:spcAft>
                  <a:buClr>
                    <a:schemeClr val="dk1"/>
                  </a:buClr>
                  <a:buSzPts val="1467"/>
                  <a:buFont typeface="Roboto"/>
                  <a:buNone/>
                </a:pPr>
                <a:r>
                  <a:rPr lang="en" sz="1467">
                    <a:solidFill>
                      <a:schemeClr val="dk1"/>
                    </a:solidFill>
                    <a:latin typeface="Roboto"/>
                    <a:ea typeface="Roboto"/>
                    <a:cs typeface="Roboto"/>
                    <a:sym typeface="Roboto"/>
                  </a:rPr>
                  <a:t>FSP</a:t>
                </a:r>
                <a:endParaRPr sz="1467">
                  <a:solidFill>
                    <a:schemeClr val="dk1"/>
                  </a:solidFill>
                  <a:latin typeface="Roboto"/>
                  <a:ea typeface="Roboto"/>
                  <a:cs typeface="Roboto"/>
                  <a:sym typeface="Roboto"/>
                </a:endParaRPr>
              </a:p>
            </p:txBody>
          </p:sp>
          <p:sp>
            <p:nvSpPr>
              <p:cNvPr id="940" name="Google Shape;940;p100"/>
              <p:cNvSpPr/>
              <p:nvPr/>
            </p:nvSpPr>
            <p:spPr>
              <a:xfrm>
                <a:off x="2465150" y="1347281"/>
                <a:ext cx="986202" cy="16801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sp>
            <p:nvSpPr>
              <p:cNvPr id="941" name="Google Shape;941;p100"/>
              <p:cNvSpPr txBox="1"/>
              <p:nvPr/>
            </p:nvSpPr>
            <p:spPr>
              <a:xfrm>
                <a:off x="2543000" y="1296150"/>
                <a:ext cx="816300" cy="553975"/>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 Emulated ] National</a:t>
                </a:r>
                <a:endParaRPr sz="12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IIPS </a:t>
                </a:r>
                <a:endParaRPr sz="1467">
                  <a:solidFill>
                    <a:schemeClr val="dk2"/>
                  </a:solidFill>
                  <a:latin typeface="Roboto"/>
                  <a:ea typeface="Roboto"/>
                  <a:cs typeface="Roboto"/>
                  <a:sym typeface="Roboto"/>
                </a:endParaRPr>
              </a:p>
            </p:txBody>
          </p:sp>
          <p:sp>
            <p:nvSpPr>
              <p:cNvPr id="942" name="Google Shape;942;p100"/>
              <p:cNvSpPr txBox="1"/>
              <p:nvPr/>
            </p:nvSpPr>
            <p:spPr>
              <a:xfrm>
                <a:off x="5654100" y="1296151"/>
                <a:ext cx="816300" cy="553975"/>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 Emulated ] National</a:t>
                </a:r>
                <a:endParaRPr sz="12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1200">
                    <a:solidFill>
                      <a:srgbClr val="44546A"/>
                    </a:solidFill>
                    <a:latin typeface="Roboto"/>
                    <a:ea typeface="Roboto"/>
                    <a:cs typeface="Roboto"/>
                    <a:sym typeface="Roboto"/>
                  </a:rPr>
                  <a:t>IIPS </a:t>
                </a:r>
                <a:endParaRPr sz="1467">
                  <a:solidFill>
                    <a:schemeClr val="dk2"/>
                  </a:solidFill>
                  <a:latin typeface="Roboto"/>
                  <a:ea typeface="Roboto"/>
                  <a:cs typeface="Roboto"/>
                  <a:sym typeface="Roboto"/>
                </a:endParaRPr>
              </a:p>
            </p:txBody>
          </p:sp>
        </p:grpSp>
        <p:grpSp>
          <p:nvGrpSpPr>
            <p:cNvPr id="943" name="Google Shape;943;p100"/>
            <p:cNvGrpSpPr/>
            <p:nvPr/>
          </p:nvGrpSpPr>
          <p:grpSpPr>
            <a:xfrm>
              <a:off x="1017786" y="1681100"/>
              <a:ext cx="7032014" cy="964087"/>
              <a:chOff x="1017786" y="1681100"/>
              <a:chExt cx="7032014" cy="964087"/>
            </a:xfrm>
          </p:grpSpPr>
          <p:sp>
            <p:nvSpPr>
              <p:cNvPr id="944" name="Google Shape;944;p100"/>
              <p:cNvSpPr/>
              <p:nvPr/>
            </p:nvSpPr>
            <p:spPr>
              <a:xfrm>
                <a:off x="1022300" y="1681100"/>
                <a:ext cx="626700" cy="939900"/>
              </a:xfrm>
              <a:prstGeom prst="ellipse">
                <a:avLst/>
              </a:prstGeom>
              <a:solidFill>
                <a:srgbClr val="EEEEEE">
                  <a:alpha val="4745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pic>
            <p:nvPicPr>
              <p:cNvPr id="945" name="Google Shape;945;p100" title="Vector for free use: 2D Cell Phone"/>
              <p:cNvPicPr preferRelativeResize="0"/>
              <p:nvPr/>
            </p:nvPicPr>
            <p:blipFill rotWithShape="1">
              <a:blip r:embed="rId4">
                <a:alphaModFix/>
              </a:blip>
              <a:srcRect b="0" l="0" r="0" t="0"/>
              <a:stretch/>
            </p:blipFill>
            <p:spPr>
              <a:xfrm>
                <a:off x="1017786" y="1856236"/>
                <a:ext cx="626700" cy="626700"/>
              </a:xfrm>
              <a:prstGeom prst="rect">
                <a:avLst/>
              </a:prstGeom>
              <a:noFill/>
              <a:ln>
                <a:noFill/>
              </a:ln>
            </p:spPr>
          </p:pic>
          <p:sp>
            <p:nvSpPr>
              <p:cNvPr id="946" name="Google Shape;946;p100"/>
              <p:cNvSpPr/>
              <p:nvPr/>
            </p:nvSpPr>
            <p:spPr>
              <a:xfrm>
                <a:off x="7423100" y="1681100"/>
                <a:ext cx="626700" cy="939900"/>
              </a:xfrm>
              <a:prstGeom prst="ellipse">
                <a:avLst/>
              </a:prstGeom>
              <a:solidFill>
                <a:srgbClr val="EEEEEE">
                  <a:alpha val="4745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2400"/>
                  <a:buFont typeface="Arial"/>
                  <a:buNone/>
                </a:pPr>
                <a:r>
                  <a:t/>
                </a:r>
                <a:endParaRPr sz="2400">
                  <a:solidFill>
                    <a:schemeClr val="dk1"/>
                  </a:solidFill>
                  <a:latin typeface="Roboto"/>
                  <a:ea typeface="Roboto"/>
                  <a:cs typeface="Roboto"/>
                  <a:sym typeface="Roboto"/>
                </a:endParaRPr>
              </a:p>
            </p:txBody>
          </p:sp>
          <p:pic>
            <p:nvPicPr>
              <p:cNvPr id="947" name="Google Shape;947;p100" title="Vector for free use: 2D Cell Phone"/>
              <p:cNvPicPr preferRelativeResize="0"/>
              <p:nvPr/>
            </p:nvPicPr>
            <p:blipFill rotWithShape="1">
              <a:blip r:embed="rId4">
                <a:alphaModFix/>
              </a:blip>
              <a:srcRect b="0" l="0" r="0" t="0"/>
              <a:stretch/>
            </p:blipFill>
            <p:spPr>
              <a:xfrm>
                <a:off x="7418586" y="1856236"/>
                <a:ext cx="626700" cy="626700"/>
              </a:xfrm>
              <a:prstGeom prst="rect">
                <a:avLst/>
              </a:prstGeom>
              <a:noFill/>
              <a:ln>
                <a:noFill/>
              </a:ln>
            </p:spPr>
          </p:pic>
          <p:cxnSp>
            <p:nvCxnSpPr>
              <p:cNvPr id="948" name="Google Shape;948;p100"/>
              <p:cNvCxnSpPr/>
              <p:nvPr/>
            </p:nvCxnSpPr>
            <p:spPr>
              <a:xfrm flipH="1" rot="10800000">
                <a:off x="2236625" y="1925787"/>
                <a:ext cx="4615800" cy="33600"/>
              </a:xfrm>
              <a:prstGeom prst="straightConnector1">
                <a:avLst/>
              </a:prstGeom>
              <a:noFill/>
              <a:ln cap="flat" cmpd="sng" w="19050">
                <a:solidFill>
                  <a:schemeClr val="dk2"/>
                </a:solidFill>
                <a:prstDash val="solid"/>
                <a:round/>
                <a:headEnd len="med" w="med" type="oval"/>
                <a:tailEnd len="med" w="med" type="triangle"/>
              </a:ln>
            </p:spPr>
          </p:cxnSp>
          <p:cxnSp>
            <p:nvCxnSpPr>
              <p:cNvPr id="949" name="Google Shape;949;p100"/>
              <p:cNvCxnSpPr/>
              <p:nvPr/>
            </p:nvCxnSpPr>
            <p:spPr>
              <a:xfrm flipH="1" rot="10800000">
                <a:off x="2236625" y="2174487"/>
                <a:ext cx="1750200" cy="13500"/>
              </a:xfrm>
              <a:prstGeom prst="straightConnector1">
                <a:avLst/>
              </a:prstGeom>
              <a:noFill/>
              <a:ln cap="flat" cmpd="sng" w="19050">
                <a:solidFill>
                  <a:schemeClr val="dk2"/>
                </a:solidFill>
                <a:prstDash val="solid"/>
                <a:round/>
                <a:headEnd len="med" w="med" type="oval"/>
                <a:tailEnd len="med" w="med" type="triangle"/>
              </a:ln>
            </p:spPr>
          </p:cxnSp>
          <p:cxnSp>
            <p:nvCxnSpPr>
              <p:cNvPr id="950" name="Google Shape;950;p100"/>
              <p:cNvCxnSpPr/>
              <p:nvPr/>
            </p:nvCxnSpPr>
            <p:spPr>
              <a:xfrm flipH="1" rot="10800000">
                <a:off x="2236625" y="2382987"/>
                <a:ext cx="4615800" cy="33600"/>
              </a:xfrm>
              <a:prstGeom prst="straightConnector1">
                <a:avLst/>
              </a:prstGeom>
              <a:noFill/>
              <a:ln cap="flat" cmpd="sng" w="19050">
                <a:solidFill>
                  <a:schemeClr val="dk2"/>
                </a:solidFill>
                <a:prstDash val="solid"/>
                <a:round/>
                <a:headEnd len="med" w="med" type="oval"/>
                <a:tailEnd len="med" w="med" type="triangle"/>
              </a:ln>
            </p:spPr>
          </p:cxnSp>
          <p:cxnSp>
            <p:nvCxnSpPr>
              <p:cNvPr id="951" name="Google Shape;951;p100"/>
              <p:cNvCxnSpPr/>
              <p:nvPr/>
            </p:nvCxnSpPr>
            <p:spPr>
              <a:xfrm flipH="1" rot="10800000">
                <a:off x="2247386" y="2611587"/>
                <a:ext cx="4615800" cy="33600"/>
              </a:xfrm>
              <a:prstGeom prst="straightConnector1">
                <a:avLst/>
              </a:prstGeom>
              <a:noFill/>
              <a:ln cap="flat" cmpd="sng" w="19050">
                <a:solidFill>
                  <a:schemeClr val="dk2"/>
                </a:solidFill>
                <a:prstDash val="solid"/>
                <a:round/>
                <a:headEnd len="med" w="med" type="oval"/>
                <a:tailEnd len="med" w="med" type="triangle"/>
              </a:ln>
            </p:spPr>
          </p:cxnSp>
        </p:grpSp>
        <p:sp>
          <p:nvSpPr>
            <p:cNvPr id="952" name="Google Shape;952;p100"/>
            <p:cNvSpPr/>
            <p:nvPr/>
          </p:nvSpPr>
          <p:spPr>
            <a:xfrm>
              <a:off x="2095125" y="181867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Roboto"/>
                <a:buNone/>
              </a:pPr>
              <a:r>
                <a:rPr b="1" lang="en" sz="1200">
                  <a:solidFill>
                    <a:schemeClr val="dk1"/>
                  </a:solidFill>
                  <a:latin typeface="Roboto"/>
                  <a:ea typeface="Roboto"/>
                  <a:cs typeface="Roboto"/>
                  <a:sym typeface="Roboto"/>
                </a:rPr>
                <a:t>1</a:t>
              </a:r>
              <a:endParaRPr b="1" sz="1200">
                <a:solidFill>
                  <a:schemeClr val="dk1"/>
                </a:solidFill>
                <a:latin typeface="Roboto"/>
                <a:ea typeface="Roboto"/>
                <a:cs typeface="Roboto"/>
                <a:sym typeface="Roboto"/>
              </a:endParaRPr>
            </a:p>
          </p:txBody>
        </p:sp>
        <p:sp>
          <p:nvSpPr>
            <p:cNvPr id="953" name="Google Shape;953;p100"/>
            <p:cNvSpPr/>
            <p:nvPr/>
          </p:nvSpPr>
          <p:spPr>
            <a:xfrm>
              <a:off x="2095125" y="205777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Roboto"/>
                <a:buNone/>
              </a:pPr>
              <a:r>
                <a:rPr b="1" lang="en" sz="1200">
                  <a:solidFill>
                    <a:schemeClr val="dk1"/>
                  </a:solidFill>
                  <a:latin typeface="Roboto"/>
                  <a:ea typeface="Roboto"/>
                  <a:cs typeface="Roboto"/>
                  <a:sym typeface="Roboto"/>
                </a:rPr>
                <a:t>2</a:t>
              </a:r>
              <a:endParaRPr b="1" sz="1200">
                <a:solidFill>
                  <a:schemeClr val="dk1"/>
                </a:solidFill>
                <a:latin typeface="Roboto"/>
                <a:ea typeface="Roboto"/>
                <a:cs typeface="Roboto"/>
                <a:sym typeface="Roboto"/>
              </a:endParaRPr>
            </a:p>
          </p:txBody>
        </p:sp>
        <p:sp>
          <p:nvSpPr>
            <p:cNvPr id="954" name="Google Shape;954;p100"/>
            <p:cNvSpPr/>
            <p:nvPr/>
          </p:nvSpPr>
          <p:spPr>
            <a:xfrm>
              <a:off x="2095117" y="228637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Roboto"/>
                <a:buNone/>
              </a:pPr>
              <a:r>
                <a:rPr b="1" lang="en" sz="1200">
                  <a:solidFill>
                    <a:schemeClr val="dk1"/>
                  </a:solidFill>
                  <a:latin typeface="Roboto"/>
                  <a:ea typeface="Roboto"/>
                  <a:cs typeface="Roboto"/>
                  <a:sym typeface="Roboto"/>
                </a:rPr>
                <a:t>3</a:t>
              </a:r>
              <a:endParaRPr b="1" sz="1200">
                <a:solidFill>
                  <a:schemeClr val="dk1"/>
                </a:solidFill>
                <a:latin typeface="Roboto"/>
                <a:ea typeface="Roboto"/>
                <a:cs typeface="Roboto"/>
                <a:sym typeface="Roboto"/>
              </a:endParaRPr>
            </a:p>
          </p:txBody>
        </p:sp>
        <p:sp>
          <p:nvSpPr>
            <p:cNvPr id="955" name="Google Shape;955;p100"/>
            <p:cNvSpPr/>
            <p:nvPr/>
          </p:nvSpPr>
          <p:spPr>
            <a:xfrm>
              <a:off x="2095118" y="251497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200"/>
                <a:buFont typeface="Roboto"/>
                <a:buNone/>
              </a:pPr>
              <a:r>
                <a:rPr b="1" lang="en" sz="1200">
                  <a:solidFill>
                    <a:schemeClr val="dk1"/>
                  </a:solidFill>
                  <a:latin typeface="Roboto"/>
                  <a:ea typeface="Roboto"/>
                  <a:cs typeface="Roboto"/>
                  <a:sym typeface="Roboto"/>
                </a:rPr>
                <a:t>4</a:t>
              </a:r>
              <a:endParaRPr b="1" sz="1200">
                <a:solidFill>
                  <a:schemeClr val="dk1"/>
                </a:solidFill>
                <a:latin typeface="Roboto"/>
                <a:ea typeface="Roboto"/>
                <a:cs typeface="Roboto"/>
                <a:sym typeface="Roboto"/>
              </a:endParaRPr>
            </a:p>
          </p:txBody>
        </p:sp>
        <p:grpSp>
          <p:nvGrpSpPr>
            <p:cNvPr id="956" name="Google Shape;956;p100"/>
            <p:cNvGrpSpPr/>
            <p:nvPr/>
          </p:nvGrpSpPr>
          <p:grpSpPr>
            <a:xfrm>
              <a:off x="3268700" y="2699838"/>
              <a:ext cx="2482300" cy="238512"/>
              <a:chOff x="3268700" y="2699838"/>
              <a:chExt cx="2482300" cy="238512"/>
            </a:xfrm>
          </p:grpSpPr>
          <p:sp>
            <p:nvSpPr>
              <p:cNvPr id="957" name="Google Shape;957;p100"/>
              <p:cNvSpPr/>
              <p:nvPr/>
            </p:nvSpPr>
            <p:spPr>
              <a:xfrm>
                <a:off x="3268700" y="2699850"/>
                <a:ext cx="468300" cy="238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67"/>
                  <a:buFont typeface="Arial"/>
                  <a:buNone/>
                </a:pPr>
                <a:r>
                  <a:rPr lang="en" sz="1067">
                    <a:solidFill>
                      <a:schemeClr val="dk1"/>
                    </a:solidFill>
                    <a:latin typeface="Arial"/>
                    <a:ea typeface="Arial"/>
                    <a:cs typeface="Arial"/>
                    <a:sym typeface="Arial"/>
                  </a:rPr>
                  <a:t>Proxy</a:t>
                </a:r>
                <a:endParaRPr sz="933">
                  <a:solidFill>
                    <a:schemeClr val="dk1"/>
                  </a:solidFill>
                  <a:latin typeface="Arial"/>
                  <a:ea typeface="Arial"/>
                  <a:cs typeface="Arial"/>
                  <a:sym typeface="Arial"/>
                </a:endParaRPr>
              </a:p>
            </p:txBody>
          </p:sp>
          <p:sp>
            <p:nvSpPr>
              <p:cNvPr id="958" name="Google Shape;958;p100"/>
              <p:cNvSpPr/>
              <p:nvPr/>
            </p:nvSpPr>
            <p:spPr>
              <a:xfrm>
                <a:off x="5282700" y="2699838"/>
                <a:ext cx="468300" cy="238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67"/>
                  <a:buFont typeface="Arial"/>
                  <a:buNone/>
                </a:pPr>
                <a:r>
                  <a:rPr lang="en" sz="1067">
                    <a:solidFill>
                      <a:schemeClr val="dk1"/>
                    </a:solidFill>
                    <a:latin typeface="Arial"/>
                    <a:ea typeface="Arial"/>
                    <a:cs typeface="Arial"/>
                    <a:sym typeface="Arial"/>
                  </a:rPr>
                  <a:t>Proxy</a:t>
                </a:r>
                <a:endParaRPr sz="933">
                  <a:solidFill>
                    <a:schemeClr val="dk1"/>
                  </a:solidFill>
                  <a:latin typeface="Arial"/>
                  <a:ea typeface="Arial"/>
                  <a:cs typeface="Arial"/>
                  <a:sym typeface="Arial"/>
                </a:endParaRPr>
              </a:p>
            </p:txBody>
          </p:sp>
        </p:grpSp>
        <p:sp>
          <p:nvSpPr>
            <p:cNvPr id="959" name="Google Shape;959;p100"/>
            <p:cNvSpPr/>
            <p:nvPr/>
          </p:nvSpPr>
          <p:spPr>
            <a:xfrm>
              <a:off x="2317475" y="2754075"/>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067"/>
                <a:buFont typeface="Arial"/>
                <a:buNone/>
              </a:pPr>
              <a:r>
                <a:rPr lang="en" sz="1067">
                  <a:solidFill>
                    <a:schemeClr val="dk1"/>
                  </a:solidFill>
                  <a:latin typeface="Arial"/>
                  <a:ea typeface="Arial"/>
                  <a:cs typeface="Arial"/>
                  <a:sym typeface="Arial"/>
                </a:rPr>
                <a:t>PM</a:t>
              </a:r>
              <a:endParaRPr sz="933">
                <a:solidFill>
                  <a:schemeClr val="dk1"/>
                </a:solidFill>
                <a:latin typeface="Arial"/>
                <a:ea typeface="Arial"/>
                <a:cs typeface="Arial"/>
                <a:sym typeface="Arial"/>
              </a:endParaRPr>
            </a:p>
          </p:txBody>
        </p:sp>
        <p:sp>
          <p:nvSpPr>
            <p:cNvPr id="960" name="Google Shape;960;p100"/>
            <p:cNvSpPr/>
            <p:nvPr/>
          </p:nvSpPr>
          <p:spPr>
            <a:xfrm>
              <a:off x="6356075" y="2743575"/>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067"/>
                <a:buFont typeface="Arial"/>
                <a:buNone/>
              </a:pPr>
              <a:r>
                <a:rPr lang="en" sz="1067">
                  <a:solidFill>
                    <a:schemeClr val="dk1"/>
                  </a:solidFill>
                  <a:latin typeface="Arial"/>
                  <a:ea typeface="Arial"/>
                  <a:cs typeface="Arial"/>
                  <a:sym typeface="Arial"/>
                </a:rPr>
                <a:t>PM</a:t>
              </a:r>
              <a:endParaRPr sz="933">
                <a:solidFill>
                  <a:schemeClr val="dk1"/>
                </a:solidFill>
                <a:latin typeface="Arial"/>
                <a:ea typeface="Arial"/>
                <a:cs typeface="Arial"/>
                <a:sym typeface="Arial"/>
              </a:endParaRPr>
            </a:p>
          </p:txBody>
        </p:sp>
        <p:sp>
          <p:nvSpPr>
            <p:cNvPr id="961" name="Google Shape;961;p100"/>
            <p:cNvSpPr/>
            <p:nvPr/>
          </p:nvSpPr>
          <p:spPr>
            <a:xfrm>
              <a:off x="5015656" y="2153719"/>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1067"/>
                <a:buFont typeface="Arial"/>
                <a:buNone/>
              </a:pPr>
              <a:r>
                <a:rPr lang="en" sz="1067">
                  <a:solidFill>
                    <a:schemeClr val="dk1"/>
                  </a:solidFill>
                  <a:latin typeface="Arial"/>
                  <a:ea typeface="Arial"/>
                  <a:cs typeface="Arial"/>
                  <a:sym typeface="Arial"/>
                </a:rPr>
                <a:t>PM</a:t>
              </a:r>
              <a:endParaRPr sz="933">
                <a:solidFill>
                  <a:schemeClr val="dk1"/>
                </a:solidFill>
                <a:latin typeface="Arial"/>
                <a:ea typeface="Arial"/>
                <a:cs typeface="Arial"/>
                <a:sym typeface="Arial"/>
              </a:endParaRPr>
            </a:p>
          </p:txBody>
        </p:sp>
      </p:grpSp>
      <p:pic>
        <p:nvPicPr>
          <p:cNvPr id="962" name="Google Shape;962;p100"/>
          <p:cNvPicPr preferRelativeResize="0"/>
          <p:nvPr/>
        </p:nvPicPr>
        <p:blipFill rotWithShape="1">
          <a:blip r:embed="rId5">
            <a:alphaModFix/>
          </a:blip>
          <a:srcRect b="0" l="0" r="0" t="0"/>
          <a:stretch/>
        </p:blipFill>
        <p:spPr>
          <a:xfrm>
            <a:off x="8783634" y="2158888"/>
            <a:ext cx="1156521" cy="266000"/>
          </a:xfrm>
          <a:prstGeom prst="rect">
            <a:avLst/>
          </a:prstGeom>
          <a:noFill/>
          <a:ln>
            <a:noFill/>
          </a:ln>
        </p:spPr>
      </p:pic>
      <p:pic>
        <p:nvPicPr>
          <p:cNvPr id="963" name="Google Shape;963;p100"/>
          <p:cNvPicPr preferRelativeResize="0"/>
          <p:nvPr/>
        </p:nvPicPr>
        <p:blipFill rotWithShape="1">
          <a:blip r:embed="rId6">
            <a:alphaModFix/>
          </a:blip>
          <a:srcRect b="0" l="0" r="0" t="0"/>
          <a:stretch/>
        </p:blipFill>
        <p:spPr>
          <a:xfrm>
            <a:off x="2198667" y="2220200"/>
            <a:ext cx="637667" cy="302400"/>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2">
  <p:cSld name="Title and two columns 1 2">
    <p:spTree>
      <p:nvGrpSpPr>
        <p:cNvPr id="964" name="Shape 964"/>
        <p:cNvGrpSpPr/>
        <p:nvPr/>
      </p:nvGrpSpPr>
      <p:grpSpPr>
        <a:xfrm>
          <a:off x="0" y="0"/>
          <a:ext cx="0" cy="0"/>
          <a:chOff x="0" y="0"/>
          <a:chExt cx="0" cy="0"/>
        </a:xfrm>
      </p:grpSpPr>
      <p:sp>
        <p:nvSpPr>
          <p:cNvPr id="965" name="Google Shape;965;p101"/>
          <p:cNvSpPr txBox="1"/>
          <p:nvPr>
            <p:ph type="title"/>
          </p:nvPr>
        </p:nvSpPr>
        <p:spPr>
          <a:xfrm>
            <a:off x="2158067" y="295233"/>
            <a:ext cx="6657200" cy="76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Font typeface="Roboto"/>
              <a:buNone/>
              <a:defRPr>
                <a:latin typeface="Roboto"/>
                <a:ea typeface="Roboto"/>
                <a:cs typeface="Roboto"/>
                <a:sym typeface="Roboto"/>
              </a:defRPr>
            </a:lvl1pPr>
            <a:lvl2pPr lvl="1" algn="l">
              <a:lnSpc>
                <a:spcPct val="100000"/>
              </a:lnSpc>
              <a:spcBef>
                <a:spcPts val="0"/>
              </a:spcBef>
              <a:spcAft>
                <a:spcPts val="0"/>
              </a:spcAft>
              <a:buSzPts val="2800"/>
              <a:buFont typeface="Roboto"/>
              <a:buNone/>
              <a:defRPr>
                <a:latin typeface="Roboto"/>
                <a:ea typeface="Roboto"/>
                <a:cs typeface="Roboto"/>
                <a:sym typeface="Roboto"/>
              </a:defRPr>
            </a:lvl2pPr>
            <a:lvl3pPr lvl="2" algn="l">
              <a:lnSpc>
                <a:spcPct val="100000"/>
              </a:lnSpc>
              <a:spcBef>
                <a:spcPts val="0"/>
              </a:spcBef>
              <a:spcAft>
                <a:spcPts val="0"/>
              </a:spcAft>
              <a:buSzPts val="2800"/>
              <a:buFont typeface="Roboto"/>
              <a:buNone/>
              <a:defRPr>
                <a:latin typeface="Roboto"/>
                <a:ea typeface="Roboto"/>
                <a:cs typeface="Roboto"/>
                <a:sym typeface="Roboto"/>
              </a:defRPr>
            </a:lvl3pPr>
            <a:lvl4pPr lvl="3" algn="l">
              <a:lnSpc>
                <a:spcPct val="100000"/>
              </a:lnSpc>
              <a:spcBef>
                <a:spcPts val="0"/>
              </a:spcBef>
              <a:spcAft>
                <a:spcPts val="0"/>
              </a:spcAft>
              <a:buSzPts val="2800"/>
              <a:buFont typeface="Roboto"/>
              <a:buNone/>
              <a:defRPr>
                <a:latin typeface="Roboto"/>
                <a:ea typeface="Roboto"/>
                <a:cs typeface="Roboto"/>
                <a:sym typeface="Roboto"/>
              </a:defRPr>
            </a:lvl4pPr>
            <a:lvl5pPr lvl="4" algn="l">
              <a:lnSpc>
                <a:spcPct val="100000"/>
              </a:lnSpc>
              <a:spcBef>
                <a:spcPts val="0"/>
              </a:spcBef>
              <a:spcAft>
                <a:spcPts val="0"/>
              </a:spcAft>
              <a:buSzPts val="2800"/>
              <a:buFont typeface="Roboto"/>
              <a:buNone/>
              <a:defRPr>
                <a:latin typeface="Roboto"/>
                <a:ea typeface="Roboto"/>
                <a:cs typeface="Roboto"/>
                <a:sym typeface="Roboto"/>
              </a:defRPr>
            </a:lvl5pPr>
            <a:lvl6pPr lvl="5" algn="l">
              <a:lnSpc>
                <a:spcPct val="100000"/>
              </a:lnSpc>
              <a:spcBef>
                <a:spcPts val="0"/>
              </a:spcBef>
              <a:spcAft>
                <a:spcPts val="0"/>
              </a:spcAft>
              <a:buSzPts val="2800"/>
              <a:buFont typeface="Roboto"/>
              <a:buNone/>
              <a:defRPr>
                <a:latin typeface="Roboto"/>
                <a:ea typeface="Roboto"/>
                <a:cs typeface="Roboto"/>
                <a:sym typeface="Roboto"/>
              </a:defRPr>
            </a:lvl6pPr>
            <a:lvl7pPr lvl="6" algn="l">
              <a:lnSpc>
                <a:spcPct val="100000"/>
              </a:lnSpc>
              <a:spcBef>
                <a:spcPts val="0"/>
              </a:spcBef>
              <a:spcAft>
                <a:spcPts val="0"/>
              </a:spcAft>
              <a:buSzPts val="2800"/>
              <a:buFont typeface="Roboto"/>
              <a:buNone/>
              <a:defRPr>
                <a:latin typeface="Roboto"/>
                <a:ea typeface="Roboto"/>
                <a:cs typeface="Roboto"/>
                <a:sym typeface="Roboto"/>
              </a:defRPr>
            </a:lvl7pPr>
            <a:lvl8pPr lvl="7" algn="l">
              <a:lnSpc>
                <a:spcPct val="100000"/>
              </a:lnSpc>
              <a:spcBef>
                <a:spcPts val="0"/>
              </a:spcBef>
              <a:spcAft>
                <a:spcPts val="0"/>
              </a:spcAft>
              <a:buSzPts val="2800"/>
              <a:buFont typeface="Roboto"/>
              <a:buNone/>
              <a:defRPr>
                <a:latin typeface="Roboto"/>
                <a:ea typeface="Roboto"/>
                <a:cs typeface="Roboto"/>
                <a:sym typeface="Roboto"/>
              </a:defRPr>
            </a:lvl8pPr>
            <a:lvl9pPr lvl="8" algn="l">
              <a:lnSpc>
                <a:spcPct val="100000"/>
              </a:lnSpc>
              <a:spcBef>
                <a:spcPts val="0"/>
              </a:spcBef>
              <a:spcAft>
                <a:spcPts val="0"/>
              </a:spcAft>
              <a:buSzPts val="2800"/>
              <a:buFont typeface="Roboto"/>
              <a:buNone/>
              <a:defRPr>
                <a:latin typeface="Roboto"/>
                <a:ea typeface="Roboto"/>
                <a:cs typeface="Roboto"/>
                <a:sym typeface="Roboto"/>
              </a:defRPr>
            </a:lvl9pPr>
          </a:lstStyle>
          <a:p/>
        </p:txBody>
      </p:sp>
      <p:sp>
        <p:nvSpPr>
          <p:cNvPr id="966" name="Google Shape;966;p101"/>
          <p:cNvSpPr txBox="1"/>
          <p:nvPr>
            <p:ph idx="1" type="body"/>
          </p:nvPr>
        </p:nvSpPr>
        <p:spPr>
          <a:xfrm>
            <a:off x="4156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967" name="Google Shape;967;p101"/>
          <p:cNvSpPr txBox="1"/>
          <p:nvPr>
            <p:ph idx="2" type="body"/>
          </p:nvPr>
        </p:nvSpPr>
        <p:spPr>
          <a:xfrm>
            <a:off x="6443200" y="1536633"/>
            <a:ext cx="5333200" cy="45552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Font typeface="Roboto"/>
              <a:buChar char="●"/>
              <a:defRPr sz="1867">
                <a:latin typeface="Roboto"/>
                <a:ea typeface="Roboto"/>
                <a:cs typeface="Roboto"/>
                <a:sym typeface="Roboto"/>
              </a:defRPr>
            </a:lvl1pPr>
            <a:lvl2pPr indent="-304800" lvl="1" marL="914400" algn="l">
              <a:lnSpc>
                <a:spcPct val="115000"/>
              </a:lnSpc>
              <a:spcBef>
                <a:spcPts val="0"/>
              </a:spcBef>
              <a:spcAft>
                <a:spcPts val="0"/>
              </a:spcAft>
              <a:buSzPts val="1200"/>
              <a:buFont typeface="Roboto"/>
              <a:buChar char="○"/>
              <a:defRPr sz="1600">
                <a:latin typeface="Roboto"/>
                <a:ea typeface="Roboto"/>
                <a:cs typeface="Roboto"/>
                <a:sym typeface="Roboto"/>
              </a:defRPr>
            </a:lvl2pPr>
            <a:lvl3pPr indent="-304800" lvl="2" marL="1371600" algn="l">
              <a:lnSpc>
                <a:spcPct val="115000"/>
              </a:lnSpc>
              <a:spcBef>
                <a:spcPts val="0"/>
              </a:spcBef>
              <a:spcAft>
                <a:spcPts val="0"/>
              </a:spcAft>
              <a:buSzPts val="1200"/>
              <a:buFont typeface="Roboto"/>
              <a:buChar char="■"/>
              <a:defRPr sz="1600">
                <a:latin typeface="Roboto"/>
                <a:ea typeface="Roboto"/>
                <a:cs typeface="Roboto"/>
                <a:sym typeface="Roboto"/>
              </a:defRPr>
            </a:lvl3pPr>
            <a:lvl4pPr indent="-304800" lvl="3" marL="1828800" algn="l">
              <a:lnSpc>
                <a:spcPct val="115000"/>
              </a:lnSpc>
              <a:spcBef>
                <a:spcPts val="0"/>
              </a:spcBef>
              <a:spcAft>
                <a:spcPts val="0"/>
              </a:spcAft>
              <a:buSzPts val="1200"/>
              <a:buFont typeface="Roboto"/>
              <a:buChar char="●"/>
              <a:defRPr sz="1600">
                <a:latin typeface="Roboto"/>
                <a:ea typeface="Roboto"/>
                <a:cs typeface="Roboto"/>
                <a:sym typeface="Roboto"/>
              </a:defRPr>
            </a:lvl4pPr>
            <a:lvl5pPr indent="-304800" lvl="4" marL="2286000" algn="l">
              <a:lnSpc>
                <a:spcPct val="115000"/>
              </a:lnSpc>
              <a:spcBef>
                <a:spcPts val="0"/>
              </a:spcBef>
              <a:spcAft>
                <a:spcPts val="0"/>
              </a:spcAft>
              <a:buSzPts val="1200"/>
              <a:buFont typeface="Roboto"/>
              <a:buChar char="○"/>
              <a:defRPr sz="1600">
                <a:latin typeface="Roboto"/>
                <a:ea typeface="Roboto"/>
                <a:cs typeface="Roboto"/>
                <a:sym typeface="Roboto"/>
              </a:defRPr>
            </a:lvl5pPr>
            <a:lvl6pPr indent="-304800" lvl="5" marL="2743200" algn="l">
              <a:lnSpc>
                <a:spcPct val="115000"/>
              </a:lnSpc>
              <a:spcBef>
                <a:spcPts val="0"/>
              </a:spcBef>
              <a:spcAft>
                <a:spcPts val="0"/>
              </a:spcAft>
              <a:buSzPts val="1200"/>
              <a:buFont typeface="Roboto"/>
              <a:buChar char="■"/>
              <a:defRPr sz="1600">
                <a:latin typeface="Roboto"/>
                <a:ea typeface="Roboto"/>
                <a:cs typeface="Roboto"/>
                <a:sym typeface="Roboto"/>
              </a:defRPr>
            </a:lvl6pPr>
            <a:lvl7pPr indent="-304800" lvl="6" marL="3200400" algn="l">
              <a:lnSpc>
                <a:spcPct val="115000"/>
              </a:lnSpc>
              <a:spcBef>
                <a:spcPts val="0"/>
              </a:spcBef>
              <a:spcAft>
                <a:spcPts val="0"/>
              </a:spcAft>
              <a:buSzPts val="1200"/>
              <a:buFont typeface="Roboto"/>
              <a:buChar char="●"/>
              <a:defRPr sz="1600">
                <a:latin typeface="Roboto"/>
                <a:ea typeface="Roboto"/>
                <a:cs typeface="Roboto"/>
                <a:sym typeface="Roboto"/>
              </a:defRPr>
            </a:lvl7pPr>
            <a:lvl8pPr indent="-304800" lvl="7" marL="3657600" algn="l">
              <a:lnSpc>
                <a:spcPct val="115000"/>
              </a:lnSpc>
              <a:spcBef>
                <a:spcPts val="0"/>
              </a:spcBef>
              <a:spcAft>
                <a:spcPts val="0"/>
              </a:spcAft>
              <a:buSzPts val="1200"/>
              <a:buFont typeface="Roboto"/>
              <a:buChar char="○"/>
              <a:defRPr sz="1600">
                <a:latin typeface="Roboto"/>
                <a:ea typeface="Roboto"/>
                <a:cs typeface="Roboto"/>
                <a:sym typeface="Roboto"/>
              </a:defRPr>
            </a:lvl8pPr>
            <a:lvl9pPr indent="-304800" lvl="8" marL="4114800" algn="l">
              <a:lnSpc>
                <a:spcPct val="115000"/>
              </a:lnSpc>
              <a:spcBef>
                <a:spcPts val="0"/>
              </a:spcBef>
              <a:spcAft>
                <a:spcPts val="0"/>
              </a:spcAft>
              <a:buSzPts val="1200"/>
              <a:buFont typeface="Roboto"/>
              <a:buChar char="■"/>
              <a:defRPr sz="1600">
                <a:latin typeface="Roboto"/>
                <a:ea typeface="Roboto"/>
                <a:cs typeface="Roboto"/>
                <a:sym typeface="Roboto"/>
              </a:defRPr>
            </a:lvl9pPr>
          </a:lstStyle>
          <a:p/>
        </p:txBody>
      </p:sp>
      <p:sp>
        <p:nvSpPr>
          <p:cNvPr id="968" name="Google Shape;968;p10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chemeClr val="dk2"/>
              </a:buClr>
              <a:buSzPts val="1333"/>
              <a:buFont typeface="Roboto"/>
              <a:buNone/>
              <a:defRPr sz="1333">
                <a:solidFill>
                  <a:schemeClr val="dk2"/>
                </a:solidFill>
                <a:latin typeface="Roboto"/>
                <a:ea typeface="Roboto"/>
                <a:cs typeface="Roboto"/>
                <a:sym typeface="Roboto"/>
              </a:defRPr>
            </a:lvl1pPr>
            <a:lvl2pPr indent="0" lvl="1" marL="0" algn="r">
              <a:buClr>
                <a:schemeClr val="dk2"/>
              </a:buClr>
              <a:buSzPts val="1333"/>
              <a:buFont typeface="Roboto"/>
              <a:buNone/>
              <a:defRPr sz="1333">
                <a:solidFill>
                  <a:schemeClr val="dk2"/>
                </a:solidFill>
                <a:latin typeface="Roboto"/>
                <a:ea typeface="Roboto"/>
                <a:cs typeface="Roboto"/>
                <a:sym typeface="Roboto"/>
              </a:defRPr>
            </a:lvl2pPr>
            <a:lvl3pPr indent="0" lvl="2" marL="0" algn="r">
              <a:buClr>
                <a:schemeClr val="dk2"/>
              </a:buClr>
              <a:buSzPts val="1333"/>
              <a:buFont typeface="Roboto"/>
              <a:buNone/>
              <a:defRPr sz="1333">
                <a:solidFill>
                  <a:schemeClr val="dk2"/>
                </a:solidFill>
                <a:latin typeface="Roboto"/>
                <a:ea typeface="Roboto"/>
                <a:cs typeface="Roboto"/>
                <a:sym typeface="Roboto"/>
              </a:defRPr>
            </a:lvl3pPr>
            <a:lvl4pPr indent="0" lvl="3" marL="0" algn="r">
              <a:buClr>
                <a:schemeClr val="dk2"/>
              </a:buClr>
              <a:buSzPts val="1333"/>
              <a:buFont typeface="Roboto"/>
              <a:buNone/>
              <a:defRPr sz="1333">
                <a:solidFill>
                  <a:schemeClr val="dk2"/>
                </a:solidFill>
                <a:latin typeface="Roboto"/>
                <a:ea typeface="Roboto"/>
                <a:cs typeface="Roboto"/>
                <a:sym typeface="Roboto"/>
              </a:defRPr>
            </a:lvl4pPr>
            <a:lvl5pPr indent="0" lvl="4" marL="0" algn="r">
              <a:buClr>
                <a:schemeClr val="dk2"/>
              </a:buClr>
              <a:buSzPts val="1333"/>
              <a:buFont typeface="Roboto"/>
              <a:buNone/>
              <a:defRPr sz="1333">
                <a:solidFill>
                  <a:schemeClr val="dk2"/>
                </a:solidFill>
                <a:latin typeface="Roboto"/>
                <a:ea typeface="Roboto"/>
                <a:cs typeface="Roboto"/>
                <a:sym typeface="Roboto"/>
              </a:defRPr>
            </a:lvl5pPr>
            <a:lvl6pPr indent="0" lvl="5" marL="0" algn="r">
              <a:buClr>
                <a:schemeClr val="dk2"/>
              </a:buClr>
              <a:buSzPts val="1333"/>
              <a:buFont typeface="Roboto"/>
              <a:buNone/>
              <a:defRPr sz="1333">
                <a:solidFill>
                  <a:schemeClr val="dk2"/>
                </a:solidFill>
                <a:latin typeface="Roboto"/>
                <a:ea typeface="Roboto"/>
                <a:cs typeface="Roboto"/>
                <a:sym typeface="Roboto"/>
              </a:defRPr>
            </a:lvl6pPr>
            <a:lvl7pPr indent="0" lvl="6" marL="0" algn="r">
              <a:buClr>
                <a:schemeClr val="dk2"/>
              </a:buClr>
              <a:buSzPts val="1333"/>
              <a:buFont typeface="Roboto"/>
              <a:buNone/>
              <a:defRPr sz="1333">
                <a:solidFill>
                  <a:schemeClr val="dk2"/>
                </a:solidFill>
                <a:latin typeface="Roboto"/>
                <a:ea typeface="Roboto"/>
                <a:cs typeface="Roboto"/>
                <a:sym typeface="Roboto"/>
              </a:defRPr>
            </a:lvl7pPr>
            <a:lvl8pPr indent="0" lvl="7" marL="0" algn="r">
              <a:buClr>
                <a:schemeClr val="dk2"/>
              </a:buClr>
              <a:buSzPts val="1333"/>
              <a:buFont typeface="Roboto"/>
              <a:buNone/>
              <a:defRPr sz="1333">
                <a:solidFill>
                  <a:schemeClr val="dk2"/>
                </a:solidFill>
                <a:latin typeface="Roboto"/>
                <a:ea typeface="Roboto"/>
                <a:cs typeface="Roboto"/>
                <a:sym typeface="Roboto"/>
              </a:defRPr>
            </a:lvl8pPr>
            <a:lvl9pPr indent="0" lvl="8" marL="0" algn="r">
              <a:buClr>
                <a:schemeClr val="dk2"/>
              </a:buClr>
              <a:buSzPts val="1333"/>
              <a:buFont typeface="Roboto"/>
              <a:buNone/>
              <a:defRPr sz="1333">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969" name="Google Shape;969;p101"/>
          <p:cNvGrpSpPr/>
          <p:nvPr/>
        </p:nvGrpSpPr>
        <p:grpSpPr>
          <a:xfrm>
            <a:off x="-21699" y="1058795"/>
            <a:ext cx="12252500" cy="60959"/>
            <a:chOff x="-16275" y="794131"/>
            <a:chExt cx="9189375" cy="73800"/>
          </a:xfrm>
        </p:grpSpPr>
        <p:sp>
          <p:nvSpPr>
            <p:cNvPr id="970" name="Google Shape;970;p101"/>
            <p:cNvSpPr/>
            <p:nvPr/>
          </p:nvSpPr>
          <p:spPr>
            <a:xfrm>
              <a:off x="-16275" y="794131"/>
              <a:ext cx="6387000" cy="73800"/>
            </a:xfrm>
            <a:prstGeom prst="rect">
              <a:avLst/>
            </a:prstGeom>
            <a:solidFill>
              <a:srgbClr val="1780AD"/>
            </a:solidFill>
            <a:ln cap="flat" cmpd="sng" w="9525">
              <a:solidFill>
                <a:srgbClr val="1780A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71" name="Google Shape;971;p101"/>
            <p:cNvSpPr/>
            <p:nvPr/>
          </p:nvSpPr>
          <p:spPr>
            <a:xfrm>
              <a:off x="6271355" y="794131"/>
              <a:ext cx="199800" cy="73800"/>
            </a:xfrm>
            <a:prstGeom prst="triangle">
              <a:avLst>
                <a:gd fmla="val 50000" name="adj"/>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sp>
          <p:nvSpPr>
            <p:cNvPr id="972" name="Google Shape;972;p101"/>
            <p:cNvSpPr/>
            <p:nvPr/>
          </p:nvSpPr>
          <p:spPr>
            <a:xfrm>
              <a:off x="6370500" y="794131"/>
              <a:ext cx="2802600" cy="73800"/>
            </a:xfrm>
            <a:prstGeom prst="rect">
              <a:avLst/>
            </a:prstGeom>
            <a:solidFill>
              <a:srgbClr val="04436E"/>
            </a:solidFill>
            <a:ln cap="flat" cmpd="sng" w="9525">
              <a:solidFill>
                <a:srgbClr val="04436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2400"/>
                <a:buFont typeface="Arial"/>
                <a:buNone/>
              </a:pPr>
              <a:r>
                <a:t/>
              </a:r>
              <a:endParaRPr sz="2400">
                <a:solidFill>
                  <a:schemeClr val="dk1"/>
                </a:solidFill>
                <a:latin typeface="Arial"/>
                <a:ea typeface="Arial"/>
                <a:cs typeface="Arial"/>
                <a:sym typeface="Arial"/>
              </a:endParaRPr>
            </a:p>
          </p:txBody>
        </p:sp>
      </p:grpSp>
      <p:pic>
        <p:nvPicPr>
          <p:cNvPr id="973" name="Google Shape;973;p101"/>
          <p:cNvPicPr preferRelativeResize="0"/>
          <p:nvPr/>
        </p:nvPicPr>
        <p:blipFill rotWithShape="1">
          <a:blip r:embed="rId2">
            <a:alphaModFix/>
          </a:blip>
          <a:srcRect b="0" l="0" r="0" t="0"/>
          <a:stretch/>
        </p:blipFill>
        <p:spPr>
          <a:xfrm>
            <a:off x="9776300" y="162367"/>
            <a:ext cx="2251899" cy="743300"/>
          </a:xfrm>
          <a:prstGeom prst="rect">
            <a:avLst/>
          </a:prstGeom>
          <a:noFill/>
          <a:ln>
            <a:noFill/>
          </a:ln>
        </p:spPr>
      </p:pic>
      <p:pic>
        <p:nvPicPr>
          <p:cNvPr id="974" name="Google Shape;974;p101"/>
          <p:cNvPicPr preferRelativeResize="0"/>
          <p:nvPr/>
        </p:nvPicPr>
        <p:blipFill rotWithShape="1">
          <a:blip r:embed="rId3">
            <a:alphaModFix/>
          </a:blip>
          <a:srcRect b="0" l="0" r="0" t="0"/>
          <a:stretch/>
        </p:blipFill>
        <p:spPr>
          <a:xfrm>
            <a:off x="87333" y="162367"/>
            <a:ext cx="1366632" cy="63856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5.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8.xml"/><Relationship Id="rId22" Type="http://schemas.openxmlformats.org/officeDocument/2006/relationships/slideLayout" Target="../slideLayouts/slideLayout60.xml"/><Relationship Id="rId21" Type="http://schemas.openxmlformats.org/officeDocument/2006/relationships/slideLayout" Target="../slideLayouts/slideLayout59.xml"/><Relationship Id="rId24" Type="http://schemas.openxmlformats.org/officeDocument/2006/relationships/slideLayout" Target="../slideLayouts/slideLayout62.xml"/><Relationship Id="rId23" Type="http://schemas.openxmlformats.org/officeDocument/2006/relationships/slideLayout" Target="../slideLayouts/slideLayout61.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9" Type="http://schemas.openxmlformats.org/officeDocument/2006/relationships/slideLayout" Target="../slideLayouts/slideLayout47.xml"/><Relationship Id="rId26" Type="http://schemas.openxmlformats.org/officeDocument/2006/relationships/slideLayout" Target="../slideLayouts/slideLayout64.xml"/><Relationship Id="rId25" Type="http://schemas.openxmlformats.org/officeDocument/2006/relationships/slideLayout" Target="../slideLayouts/slideLayout63.xml"/><Relationship Id="rId28" Type="http://schemas.openxmlformats.org/officeDocument/2006/relationships/slideLayout" Target="../slideLayouts/slideLayout66.xml"/><Relationship Id="rId27" Type="http://schemas.openxmlformats.org/officeDocument/2006/relationships/slideLayout" Target="../slideLayouts/slideLayout65.xml"/><Relationship Id="rId5" Type="http://schemas.openxmlformats.org/officeDocument/2006/relationships/slideLayout" Target="../slideLayouts/slideLayout43.xml"/><Relationship Id="rId6" Type="http://schemas.openxmlformats.org/officeDocument/2006/relationships/slideLayout" Target="../slideLayouts/slideLayout44.xml"/><Relationship Id="rId29" Type="http://schemas.openxmlformats.org/officeDocument/2006/relationships/slideLayout" Target="../slideLayouts/slideLayout67.xml"/><Relationship Id="rId7" Type="http://schemas.openxmlformats.org/officeDocument/2006/relationships/slideLayout" Target="../slideLayouts/slideLayout45.xml"/><Relationship Id="rId8" Type="http://schemas.openxmlformats.org/officeDocument/2006/relationships/slideLayout" Target="../slideLayouts/slideLayout46.xml"/><Relationship Id="rId30" Type="http://schemas.openxmlformats.org/officeDocument/2006/relationships/theme" Target="../theme/theme3.xml"/><Relationship Id="rId11" Type="http://schemas.openxmlformats.org/officeDocument/2006/relationships/slideLayout" Target="../slideLayouts/slideLayout49.xml"/><Relationship Id="rId10" Type="http://schemas.openxmlformats.org/officeDocument/2006/relationships/slideLayout" Target="../slideLayouts/slideLayout48.xml"/><Relationship Id="rId13" Type="http://schemas.openxmlformats.org/officeDocument/2006/relationships/slideLayout" Target="../slideLayouts/slideLayout51.xml"/><Relationship Id="rId12" Type="http://schemas.openxmlformats.org/officeDocument/2006/relationships/slideLayout" Target="../slideLayouts/slideLayout50.xml"/><Relationship Id="rId15" Type="http://schemas.openxmlformats.org/officeDocument/2006/relationships/slideLayout" Target="../slideLayouts/slideLayout53.xml"/><Relationship Id="rId14" Type="http://schemas.openxmlformats.org/officeDocument/2006/relationships/slideLayout" Target="../slideLayouts/slideLayout52.xml"/><Relationship Id="rId17" Type="http://schemas.openxmlformats.org/officeDocument/2006/relationships/slideLayout" Target="../slideLayouts/slideLayout55.xml"/><Relationship Id="rId16" Type="http://schemas.openxmlformats.org/officeDocument/2006/relationships/slideLayout" Target="../slideLayouts/slideLayout54.xml"/><Relationship Id="rId19" Type="http://schemas.openxmlformats.org/officeDocument/2006/relationships/slideLayout" Target="../slideLayouts/slideLayout57.xml"/><Relationship Id="rId1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5" Type="http://schemas.openxmlformats.org/officeDocument/2006/relationships/slideLayout" Target="../slideLayouts/slideLayout72.xml"/><Relationship Id="rId6" Type="http://schemas.openxmlformats.org/officeDocument/2006/relationships/slideLayout" Target="../slideLayouts/slideLayout73.xml"/><Relationship Id="rId29" Type="http://schemas.openxmlformats.org/officeDocument/2006/relationships/slideLayout" Target="../slideLayouts/slideLayout96.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theme" Target="../theme/theme1.xml"/><Relationship Id="rId30" Type="http://schemas.openxmlformats.org/officeDocument/2006/relationships/slideLayout" Target="../slideLayouts/slideLayout97.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199" y="826782"/>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2377720"/>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
        <p:nvSpPr>
          <p:cNvPr id="96" name="Google Shape;96;p1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9pPr>
          </a:lstStyle>
          <a:p/>
        </p:txBody>
      </p:sp>
      <p:sp>
        <p:nvSpPr>
          <p:cNvPr id="97" name="Google Shape;97;p13"/>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9pPr>
          </a:lstStyle>
          <a:p/>
        </p:txBody>
      </p:sp>
      <p:sp>
        <p:nvSpPr>
          <p:cNvPr id="98" name="Google Shape;98;p13"/>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2"/>
              </a:buClr>
              <a:buSzPts val="1333"/>
              <a:buFont typeface="Arial"/>
              <a:buNone/>
              <a:defRPr sz="1333">
                <a:solidFill>
                  <a:schemeClr val="dk2"/>
                </a:solidFill>
                <a:latin typeface="Arial"/>
                <a:ea typeface="Arial"/>
                <a:cs typeface="Arial"/>
                <a:sym typeface="Arial"/>
              </a:defRPr>
            </a:lvl1pPr>
            <a:lvl2pPr indent="0" lvl="1" marL="0" marR="0" rtl="0" algn="r">
              <a:buClr>
                <a:schemeClr val="dk2"/>
              </a:buClr>
              <a:buSzPts val="1333"/>
              <a:buFont typeface="Arial"/>
              <a:buNone/>
              <a:defRPr sz="1333">
                <a:solidFill>
                  <a:schemeClr val="dk2"/>
                </a:solidFill>
                <a:latin typeface="Arial"/>
                <a:ea typeface="Arial"/>
                <a:cs typeface="Arial"/>
                <a:sym typeface="Arial"/>
              </a:defRPr>
            </a:lvl2pPr>
            <a:lvl3pPr indent="0" lvl="2" marL="0" marR="0" rtl="0" algn="r">
              <a:buClr>
                <a:schemeClr val="dk2"/>
              </a:buClr>
              <a:buSzPts val="1333"/>
              <a:buFont typeface="Arial"/>
              <a:buNone/>
              <a:defRPr sz="1333">
                <a:solidFill>
                  <a:schemeClr val="dk2"/>
                </a:solidFill>
                <a:latin typeface="Arial"/>
                <a:ea typeface="Arial"/>
                <a:cs typeface="Arial"/>
                <a:sym typeface="Arial"/>
              </a:defRPr>
            </a:lvl3pPr>
            <a:lvl4pPr indent="0" lvl="3" marL="0" marR="0" rtl="0" algn="r">
              <a:buClr>
                <a:schemeClr val="dk2"/>
              </a:buClr>
              <a:buSzPts val="1333"/>
              <a:buFont typeface="Arial"/>
              <a:buNone/>
              <a:defRPr sz="1333">
                <a:solidFill>
                  <a:schemeClr val="dk2"/>
                </a:solidFill>
                <a:latin typeface="Arial"/>
                <a:ea typeface="Arial"/>
                <a:cs typeface="Arial"/>
                <a:sym typeface="Arial"/>
              </a:defRPr>
            </a:lvl4pPr>
            <a:lvl5pPr indent="0" lvl="4" marL="0" marR="0" rtl="0" algn="r">
              <a:buClr>
                <a:schemeClr val="dk2"/>
              </a:buClr>
              <a:buSzPts val="1333"/>
              <a:buFont typeface="Arial"/>
              <a:buNone/>
              <a:defRPr sz="1333">
                <a:solidFill>
                  <a:schemeClr val="dk2"/>
                </a:solidFill>
                <a:latin typeface="Arial"/>
                <a:ea typeface="Arial"/>
                <a:cs typeface="Arial"/>
                <a:sym typeface="Arial"/>
              </a:defRPr>
            </a:lvl5pPr>
            <a:lvl6pPr indent="0" lvl="5" marL="0" marR="0" rtl="0" algn="r">
              <a:buClr>
                <a:schemeClr val="dk2"/>
              </a:buClr>
              <a:buSzPts val="1333"/>
              <a:buFont typeface="Arial"/>
              <a:buNone/>
              <a:defRPr sz="1333">
                <a:solidFill>
                  <a:schemeClr val="dk2"/>
                </a:solidFill>
                <a:latin typeface="Arial"/>
                <a:ea typeface="Arial"/>
                <a:cs typeface="Arial"/>
                <a:sym typeface="Arial"/>
              </a:defRPr>
            </a:lvl6pPr>
            <a:lvl7pPr indent="0" lvl="6" marL="0" marR="0" rtl="0" algn="r">
              <a:buClr>
                <a:schemeClr val="dk2"/>
              </a:buClr>
              <a:buSzPts val="1333"/>
              <a:buFont typeface="Arial"/>
              <a:buNone/>
              <a:defRPr sz="1333">
                <a:solidFill>
                  <a:schemeClr val="dk2"/>
                </a:solidFill>
                <a:latin typeface="Arial"/>
                <a:ea typeface="Arial"/>
                <a:cs typeface="Arial"/>
                <a:sym typeface="Arial"/>
              </a:defRPr>
            </a:lvl7pPr>
            <a:lvl8pPr indent="0" lvl="7" marL="0" marR="0" rtl="0" algn="r">
              <a:buClr>
                <a:schemeClr val="dk2"/>
              </a:buClr>
              <a:buSzPts val="1333"/>
              <a:buFont typeface="Arial"/>
              <a:buNone/>
              <a:defRPr sz="1333">
                <a:solidFill>
                  <a:schemeClr val="dk2"/>
                </a:solidFill>
                <a:latin typeface="Arial"/>
                <a:ea typeface="Arial"/>
                <a:cs typeface="Arial"/>
                <a:sym typeface="Arial"/>
              </a:defRPr>
            </a:lvl8pPr>
            <a:lvl9pPr indent="0" lvl="8" marL="0" marR="0" rt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3" name="Shape 363"/>
        <p:cNvGrpSpPr/>
        <p:nvPr/>
      </p:nvGrpSpPr>
      <p:grpSpPr>
        <a:xfrm>
          <a:off x="0" y="0"/>
          <a:ext cx="0" cy="0"/>
          <a:chOff x="0" y="0"/>
          <a:chExt cx="0" cy="0"/>
        </a:xfrm>
      </p:grpSpPr>
      <p:sp>
        <p:nvSpPr>
          <p:cNvPr id="364" name="Google Shape;364;p4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9pPr>
          </a:lstStyle>
          <a:p/>
        </p:txBody>
      </p:sp>
      <p:sp>
        <p:nvSpPr>
          <p:cNvPr id="365" name="Google Shape;365;p4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9pPr>
          </a:lstStyle>
          <a:p/>
        </p:txBody>
      </p:sp>
      <p:sp>
        <p:nvSpPr>
          <p:cNvPr id="366" name="Google Shape;366;p4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2"/>
              </a:buClr>
              <a:buSzPts val="1333"/>
              <a:buFont typeface="Arial"/>
              <a:buNone/>
              <a:defRPr sz="1333">
                <a:solidFill>
                  <a:schemeClr val="dk2"/>
                </a:solidFill>
                <a:latin typeface="Arial"/>
                <a:ea typeface="Arial"/>
                <a:cs typeface="Arial"/>
                <a:sym typeface="Arial"/>
              </a:defRPr>
            </a:lvl1pPr>
            <a:lvl2pPr indent="0" lvl="1" marL="0" marR="0" rtl="0" algn="r">
              <a:buClr>
                <a:schemeClr val="dk2"/>
              </a:buClr>
              <a:buSzPts val="1333"/>
              <a:buFont typeface="Arial"/>
              <a:buNone/>
              <a:defRPr sz="1333">
                <a:solidFill>
                  <a:schemeClr val="dk2"/>
                </a:solidFill>
                <a:latin typeface="Arial"/>
                <a:ea typeface="Arial"/>
                <a:cs typeface="Arial"/>
                <a:sym typeface="Arial"/>
              </a:defRPr>
            </a:lvl2pPr>
            <a:lvl3pPr indent="0" lvl="2" marL="0" marR="0" rtl="0" algn="r">
              <a:buClr>
                <a:schemeClr val="dk2"/>
              </a:buClr>
              <a:buSzPts val="1333"/>
              <a:buFont typeface="Arial"/>
              <a:buNone/>
              <a:defRPr sz="1333">
                <a:solidFill>
                  <a:schemeClr val="dk2"/>
                </a:solidFill>
                <a:latin typeface="Arial"/>
                <a:ea typeface="Arial"/>
                <a:cs typeface="Arial"/>
                <a:sym typeface="Arial"/>
              </a:defRPr>
            </a:lvl3pPr>
            <a:lvl4pPr indent="0" lvl="3" marL="0" marR="0" rtl="0" algn="r">
              <a:buClr>
                <a:schemeClr val="dk2"/>
              </a:buClr>
              <a:buSzPts val="1333"/>
              <a:buFont typeface="Arial"/>
              <a:buNone/>
              <a:defRPr sz="1333">
                <a:solidFill>
                  <a:schemeClr val="dk2"/>
                </a:solidFill>
                <a:latin typeface="Arial"/>
                <a:ea typeface="Arial"/>
                <a:cs typeface="Arial"/>
                <a:sym typeface="Arial"/>
              </a:defRPr>
            </a:lvl4pPr>
            <a:lvl5pPr indent="0" lvl="4" marL="0" marR="0" rtl="0" algn="r">
              <a:buClr>
                <a:schemeClr val="dk2"/>
              </a:buClr>
              <a:buSzPts val="1333"/>
              <a:buFont typeface="Arial"/>
              <a:buNone/>
              <a:defRPr sz="1333">
                <a:solidFill>
                  <a:schemeClr val="dk2"/>
                </a:solidFill>
                <a:latin typeface="Arial"/>
                <a:ea typeface="Arial"/>
                <a:cs typeface="Arial"/>
                <a:sym typeface="Arial"/>
              </a:defRPr>
            </a:lvl5pPr>
            <a:lvl6pPr indent="0" lvl="5" marL="0" marR="0" rtl="0" algn="r">
              <a:buClr>
                <a:schemeClr val="dk2"/>
              </a:buClr>
              <a:buSzPts val="1333"/>
              <a:buFont typeface="Arial"/>
              <a:buNone/>
              <a:defRPr sz="1333">
                <a:solidFill>
                  <a:schemeClr val="dk2"/>
                </a:solidFill>
                <a:latin typeface="Arial"/>
                <a:ea typeface="Arial"/>
                <a:cs typeface="Arial"/>
                <a:sym typeface="Arial"/>
              </a:defRPr>
            </a:lvl6pPr>
            <a:lvl7pPr indent="0" lvl="6" marL="0" marR="0" rtl="0" algn="r">
              <a:buClr>
                <a:schemeClr val="dk2"/>
              </a:buClr>
              <a:buSzPts val="1333"/>
              <a:buFont typeface="Arial"/>
              <a:buNone/>
              <a:defRPr sz="1333">
                <a:solidFill>
                  <a:schemeClr val="dk2"/>
                </a:solidFill>
                <a:latin typeface="Arial"/>
                <a:ea typeface="Arial"/>
                <a:cs typeface="Arial"/>
                <a:sym typeface="Arial"/>
              </a:defRPr>
            </a:lvl7pPr>
            <a:lvl8pPr indent="0" lvl="7" marL="0" marR="0" rtl="0" algn="r">
              <a:buClr>
                <a:schemeClr val="dk2"/>
              </a:buClr>
              <a:buSzPts val="1333"/>
              <a:buFont typeface="Arial"/>
              <a:buNone/>
              <a:defRPr sz="1333">
                <a:solidFill>
                  <a:schemeClr val="dk2"/>
                </a:solidFill>
                <a:latin typeface="Arial"/>
                <a:ea typeface="Arial"/>
                <a:cs typeface="Arial"/>
                <a:sym typeface="Arial"/>
              </a:defRPr>
            </a:lvl8pPr>
            <a:lvl9pPr indent="0" lvl="8" marL="0" marR="0" rt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8" name="Shape 648"/>
        <p:cNvGrpSpPr/>
        <p:nvPr/>
      </p:nvGrpSpPr>
      <p:grpSpPr>
        <a:xfrm>
          <a:off x="0" y="0"/>
          <a:ext cx="0" cy="0"/>
          <a:chOff x="0" y="0"/>
          <a:chExt cx="0" cy="0"/>
        </a:xfrm>
      </p:grpSpPr>
      <p:sp>
        <p:nvSpPr>
          <p:cNvPr id="649" name="Google Shape;649;p71"/>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1pPr>
            <a:lvl2pPr lvl="1"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2pPr>
            <a:lvl3pPr lvl="2"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3pPr>
            <a:lvl4pPr lvl="3"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4pPr>
            <a:lvl5pPr lvl="4"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5pPr>
            <a:lvl6pPr lvl="5"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6pPr>
            <a:lvl7pPr lvl="6"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7pPr>
            <a:lvl8pPr lvl="7"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8pPr>
            <a:lvl9pPr lvl="8" marR="0" rtl="0" algn="l">
              <a:lnSpc>
                <a:spcPct val="100000"/>
              </a:lnSpc>
              <a:spcBef>
                <a:spcPts val="0"/>
              </a:spcBef>
              <a:spcAft>
                <a:spcPts val="0"/>
              </a:spcAft>
              <a:buClr>
                <a:schemeClr val="dk1"/>
              </a:buClr>
              <a:buSzPts val="2800"/>
              <a:buFont typeface="Roboto Medium"/>
              <a:buNone/>
              <a:defRPr b="0" i="0" sz="2800" u="none" cap="none" strike="noStrike">
                <a:solidFill>
                  <a:schemeClr val="dk1"/>
                </a:solidFill>
                <a:latin typeface="Roboto Medium"/>
                <a:ea typeface="Roboto Medium"/>
                <a:cs typeface="Roboto Medium"/>
                <a:sym typeface="Roboto Medium"/>
              </a:defRPr>
            </a:lvl9pPr>
          </a:lstStyle>
          <a:p/>
        </p:txBody>
      </p:sp>
      <p:sp>
        <p:nvSpPr>
          <p:cNvPr id="650" name="Google Shape;650;p71"/>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2pPr>
            <a:lvl3pPr indent="-317500" lvl="2" marL="1371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3pPr>
            <a:lvl4pPr indent="-317500" lvl="3" marL="1828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4pPr>
            <a:lvl5pPr indent="-317500" lvl="4" marL="22860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5pPr>
            <a:lvl6pPr indent="-317500" lvl="5" marL="27432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6pPr>
            <a:lvl7pPr indent="-317500" lvl="6" marL="32004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7pPr>
            <a:lvl8pPr indent="-317500" lvl="7" marL="36576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8pPr>
            <a:lvl9pPr indent="-317500" lvl="8" marL="4114800" marR="0" rtl="0" algn="l">
              <a:lnSpc>
                <a:spcPct val="115000"/>
              </a:lnSpc>
              <a:spcBef>
                <a:spcPts val="0"/>
              </a:spcBef>
              <a:spcAft>
                <a:spcPts val="0"/>
              </a:spcAft>
              <a:buClr>
                <a:schemeClr val="dk2"/>
              </a:buClr>
              <a:buSzPts val="1400"/>
              <a:buFont typeface="Roboto"/>
              <a:buChar char="■"/>
              <a:defRPr b="0" i="0" sz="1867" u="none" cap="none" strike="noStrike">
                <a:solidFill>
                  <a:schemeClr val="dk2"/>
                </a:solidFill>
                <a:latin typeface="Roboto"/>
                <a:ea typeface="Roboto"/>
                <a:cs typeface="Roboto"/>
                <a:sym typeface="Roboto"/>
              </a:defRPr>
            </a:lvl9pPr>
          </a:lstStyle>
          <a:p/>
        </p:txBody>
      </p:sp>
      <p:sp>
        <p:nvSpPr>
          <p:cNvPr id="651" name="Google Shape;651;p71"/>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marR="0" rtl="0" algn="r">
              <a:buClr>
                <a:schemeClr val="dk2"/>
              </a:buClr>
              <a:buSzPts val="1333"/>
              <a:buFont typeface="Arial"/>
              <a:buNone/>
              <a:defRPr sz="1333">
                <a:solidFill>
                  <a:schemeClr val="dk2"/>
                </a:solidFill>
                <a:latin typeface="Arial"/>
                <a:ea typeface="Arial"/>
                <a:cs typeface="Arial"/>
                <a:sym typeface="Arial"/>
              </a:defRPr>
            </a:lvl1pPr>
            <a:lvl2pPr indent="0" lvl="1" marL="0" marR="0" rtl="0" algn="r">
              <a:buClr>
                <a:schemeClr val="dk2"/>
              </a:buClr>
              <a:buSzPts val="1333"/>
              <a:buFont typeface="Arial"/>
              <a:buNone/>
              <a:defRPr sz="1333">
                <a:solidFill>
                  <a:schemeClr val="dk2"/>
                </a:solidFill>
                <a:latin typeface="Arial"/>
                <a:ea typeface="Arial"/>
                <a:cs typeface="Arial"/>
                <a:sym typeface="Arial"/>
              </a:defRPr>
            </a:lvl2pPr>
            <a:lvl3pPr indent="0" lvl="2" marL="0" marR="0" rtl="0" algn="r">
              <a:buClr>
                <a:schemeClr val="dk2"/>
              </a:buClr>
              <a:buSzPts val="1333"/>
              <a:buFont typeface="Arial"/>
              <a:buNone/>
              <a:defRPr sz="1333">
                <a:solidFill>
                  <a:schemeClr val="dk2"/>
                </a:solidFill>
                <a:latin typeface="Arial"/>
                <a:ea typeface="Arial"/>
                <a:cs typeface="Arial"/>
                <a:sym typeface="Arial"/>
              </a:defRPr>
            </a:lvl3pPr>
            <a:lvl4pPr indent="0" lvl="3" marL="0" marR="0" rtl="0" algn="r">
              <a:buClr>
                <a:schemeClr val="dk2"/>
              </a:buClr>
              <a:buSzPts val="1333"/>
              <a:buFont typeface="Arial"/>
              <a:buNone/>
              <a:defRPr sz="1333">
                <a:solidFill>
                  <a:schemeClr val="dk2"/>
                </a:solidFill>
                <a:latin typeface="Arial"/>
                <a:ea typeface="Arial"/>
                <a:cs typeface="Arial"/>
                <a:sym typeface="Arial"/>
              </a:defRPr>
            </a:lvl4pPr>
            <a:lvl5pPr indent="0" lvl="4" marL="0" marR="0" rtl="0" algn="r">
              <a:buClr>
                <a:schemeClr val="dk2"/>
              </a:buClr>
              <a:buSzPts val="1333"/>
              <a:buFont typeface="Arial"/>
              <a:buNone/>
              <a:defRPr sz="1333">
                <a:solidFill>
                  <a:schemeClr val="dk2"/>
                </a:solidFill>
                <a:latin typeface="Arial"/>
                <a:ea typeface="Arial"/>
                <a:cs typeface="Arial"/>
                <a:sym typeface="Arial"/>
              </a:defRPr>
            </a:lvl5pPr>
            <a:lvl6pPr indent="0" lvl="5" marL="0" marR="0" rtl="0" algn="r">
              <a:buClr>
                <a:schemeClr val="dk2"/>
              </a:buClr>
              <a:buSzPts val="1333"/>
              <a:buFont typeface="Arial"/>
              <a:buNone/>
              <a:defRPr sz="1333">
                <a:solidFill>
                  <a:schemeClr val="dk2"/>
                </a:solidFill>
                <a:latin typeface="Arial"/>
                <a:ea typeface="Arial"/>
                <a:cs typeface="Arial"/>
                <a:sym typeface="Arial"/>
              </a:defRPr>
            </a:lvl6pPr>
            <a:lvl7pPr indent="0" lvl="6" marL="0" marR="0" rtl="0" algn="r">
              <a:buClr>
                <a:schemeClr val="dk2"/>
              </a:buClr>
              <a:buSzPts val="1333"/>
              <a:buFont typeface="Arial"/>
              <a:buNone/>
              <a:defRPr sz="1333">
                <a:solidFill>
                  <a:schemeClr val="dk2"/>
                </a:solidFill>
                <a:latin typeface="Arial"/>
                <a:ea typeface="Arial"/>
                <a:cs typeface="Arial"/>
                <a:sym typeface="Arial"/>
              </a:defRPr>
            </a:lvl7pPr>
            <a:lvl8pPr indent="0" lvl="7" marL="0" marR="0" rtl="0" algn="r">
              <a:buClr>
                <a:schemeClr val="dk2"/>
              </a:buClr>
              <a:buSzPts val="1333"/>
              <a:buFont typeface="Arial"/>
              <a:buNone/>
              <a:defRPr sz="1333">
                <a:solidFill>
                  <a:schemeClr val="dk2"/>
                </a:solidFill>
                <a:latin typeface="Arial"/>
                <a:ea typeface="Arial"/>
                <a:cs typeface="Arial"/>
                <a:sym typeface="Arial"/>
              </a:defRPr>
            </a:lvl8pPr>
            <a:lvl9pPr indent="0" lvl="8" marL="0" marR="0" rtl="0" algn="r">
              <a:buClr>
                <a:schemeClr val="dk2"/>
              </a:buClr>
              <a:buSzPts val="1333"/>
              <a:buFont typeface="Arial"/>
              <a:buNone/>
              <a:defRPr sz="1333">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9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01.png"/><Relationship Id="rId6" Type="http://schemas.openxmlformats.org/officeDocument/2006/relationships/image" Target="../media/image104.png"/><Relationship Id="rId7" Type="http://schemas.openxmlformats.org/officeDocument/2006/relationships/image" Target="../media/image1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jpg"/><Relationship Id="rId4" Type="http://schemas.openxmlformats.org/officeDocument/2006/relationships/image" Target="../media/image3.png"/><Relationship Id="rId9" Type="http://schemas.openxmlformats.org/officeDocument/2006/relationships/image" Target="../media/image128.png"/><Relationship Id="rId5" Type="http://schemas.openxmlformats.org/officeDocument/2006/relationships/image" Target="../media/image18.png"/><Relationship Id="rId6" Type="http://schemas.openxmlformats.org/officeDocument/2006/relationships/image" Target="../media/image53.png"/><Relationship Id="rId7" Type="http://schemas.openxmlformats.org/officeDocument/2006/relationships/image" Target="../media/image22.png"/><Relationship Id="rId8"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110.png"/><Relationship Id="rId6" Type="http://schemas.openxmlformats.org/officeDocument/2006/relationships/image" Target="../media/image115.png"/><Relationship Id="rId7" Type="http://schemas.openxmlformats.org/officeDocument/2006/relationships/image" Target="../media/image108.png"/><Relationship Id="rId8" Type="http://schemas.openxmlformats.org/officeDocument/2006/relationships/hyperlink" Target="https://github.com/mojaloop/iso-20022-docs/blob/main/Workstream%20documents/examples/Readme.m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1.png"/><Relationship Id="rId4" Type="http://schemas.openxmlformats.org/officeDocument/2006/relationships/image" Target="../media/image112.png"/><Relationship Id="rId9" Type="http://schemas.openxmlformats.org/officeDocument/2006/relationships/image" Target="../media/image3.png"/><Relationship Id="rId5" Type="http://schemas.openxmlformats.org/officeDocument/2006/relationships/image" Target="../media/image109.png"/><Relationship Id="rId6" Type="http://schemas.openxmlformats.org/officeDocument/2006/relationships/image" Target="../media/image124.png"/><Relationship Id="rId7" Type="http://schemas.openxmlformats.org/officeDocument/2006/relationships/image" Target="../media/image114.png"/><Relationship Id="rId8"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2.jpg"/><Relationship Id="rId6"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29.png"/><Relationship Id="rId9" Type="http://schemas.openxmlformats.org/officeDocument/2006/relationships/image" Target="../media/image37.jpg"/><Relationship Id="rId5" Type="http://schemas.openxmlformats.org/officeDocument/2006/relationships/image" Target="../media/image21.pn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133.png"/><Relationship Id="rId11" Type="http://schemas.openxmlformats.org/officeDocument/2006/relationships/image" Target="../media/image34.png"/><Relationship Id="rId10" Type="http://schemas.openxmlformats.org/officeDocument/2006/relationships/image" Target="../media/image25.png"/><Relationship Id="rId1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5.png"/><Relationship Id="rId4" Type="http://schemas.openxmlformats.org/officeDocument/2006/relationships/image" Target="../media/image118.png"/><Relationship Id="rId9" Type="http://schemas.openxmlformats.org/officeDocument/2006/relationships/image" Target="../media/image2.jpg"/><Relationship Id="rId5" Type="http://schemas.openxmlformats.org/officeDocument/2006/relationships/image" Target="../media/image120.png"/><Relationship Id="rId6" Type="http://schemas.openxmlformats.org/officeDocument/2006/relationships/image" Target="../media/image122.png"/><Relationship Id="rId7" Type="http://schemas.openxmlformats.org/officeDocument/2006/relationships/image" Target="../media/image119.png"/><Relationship Id="rId8" Type="http://schemas.openxmlformats.org/officeDocument/2006/relationships/image" Target="../media/image123.png"/><Relationship Id="rId10"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jp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3.xml"/><Relationship Id="rId3" Type="http://schemas.openxmlformats.org/officeDocument/2006/relationships/image" Target="../media/image1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4.xml"/><Relationship Id="rId3" Type="http://schemas.openxmlformats.org/officeDocument/2006/relationships/image" Target="../media/image1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5.xml"/><Relationship Id="rId3" Type="http://schemas.openxmlformats.org/officeDocument/2006/relationships/image" Target="../media/image1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jpg"/><Relationship Id="rId4" Type="http://schemas.openxmlformats.org/officeDocument/2006/relationships/image" Target="../media/image3.png"/><Relationship Id="rId9" Type="http://schemas.openxmlformats.org/officeDocument/2006/relationships/image" Target="../media/image98.png"/><Relationship Id="rId5" Type="http://schemas.openxmlformats.org/officeDocument/2006/relationships/image" Target="../media/image86.png"/><Relationship Id="rId6" Type="http://schemas.openxmlformats.org/officeDocument/2006/relationships/image" Target="../media/image94.png"/><Relationship Id="rId7" Type="http://schemas.openxmlformats.org/officeDocument/2006/relationships/image" Target="../media/image87.png"/><Relationship Id="rId8" Type="http://schemas.openxmlformats.org/officeDocument/2006/relationships/image" Target="../media/image105.png"/><Relationship Id="rId11" Type="http://schemas.openxmlformats.org/officeDocument/2006/relationships/image" Target="../media/image41.png"/><Relationship Id="rId10" Type="http://schemas.openxmlformats.org/officeDocument/2006/relationships/image" Target="../media/image132.png"/><Relationship Id="rId13" Type="http://schemas.openxmlformats.org/officeDocument/2006/relationships/image" Target="../media/image50.png"/><Relationship Id="rId12" Type="http://schemas.openxmlformats.org/officeDocument/2006/relationships/image" Target="../media/image43.png"/></Relationships>
</file>

<file path=ppt/slides/_rels/slide3.xml.rels><?xml version="1.0" encoding="UTF-8" standalone="yes"?><Relationships xmlns="http://schemas.openxmlformats.org/package/2006/relationships"><Relationship Id="rId20" Type="http://schemas.openxmlformats.org/officeDocument/2006/relationships/image" Target="../media/image40.png"/><Relationship Id="rId22" Type="http://schemas.openxmlformats.org/officeDocument/2006/relationships/image" Target="../media/image44.png"/><Relationship Id="rId21" Type="http://schemas.openxmlformats.org/officeDocument/2006/relationships/image" Target="../media/image56.jpg"/><Relationship Id="rId24" Type="http://schemas.openxmlformats.org/officeDocument/2006/relationships/image" Target="../media/image54.png"/><Relationship Id="rId23" Type="http://schemas.openxmlformats.org/officeDocument/2006/relationships/image" Target="../media/image51.jp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2.png"/><Relationship Id="rId4" Type="http://schemas.openxmlformats.org/officeDocument/2006/relationships/image" Target="../media/image36.png"/><Relationship Id="rId9" Type="http://schemas.openxmlformats.org/officeDocument/2006/relationships/image" Target="../media/image48.png"/><Relationship Id="rId26" Type="http://schemas.openxmlformats.org/officeDocument/2006/relationships/image" Target="../media/image49.jpg"/><Relationship Id="rId25" Type="http://schemas.openxmlformats.org/officeDocument/2006/relationships/image" Target="../media/image57.jpg"/><Relationship Id="rId28" Type="http://schemas.openxmlformats.org/officeDocument/2006/relationships/image" Target="../media/image102.png"/><Relationship Id="rId27" Type="http://schemas.openxmlformats.org/officeDocument/2006/relationships/image" Target="../media/image76.jpg"/><Relationship Id="rId5" Type="http://schemas.openxmlformats.org/officeDocument/2006/relationships/image" Target="../media/image30.jpg"/><Relationship Id="rId6" Type="http://schemas.openxmlformats.org/officeDocument/2006/relationships/image" Target="../media/image28.png"/><Relationship Id="rId29" Type="http://schemas.openxmlformats.org/officeDocument/2006/relationships/image" Target="../media/image67.png"/><Relationship Id="rId7" Type="http://schemas.openxmlformats.org/officeDocument/2006/relationships/image" Target="../media/image39.png"/><Relationship Id="rId8" Type="http://schemas.openxmlformats.org/officeDocument/2006/relationships/image" Target="../media/image27.jpg"/><Relationship Id="rId31" Type="http://schemas.openxmlformats.org/officeDocument/2006/relationships/image" Target="../media/image64.png"/><Relationship Id="rId30" Type="http://schemas.openxmlformats.org/officeDocument/2006/relationships/image" Target="../media/image72.png"/><Relationship Id="rId11" Type="http://schemas.openxmlformats.org/officeDocument/2006/relationships/image" Target="../media/image43.png"/><Relationship Id="rId33" Type="http://schemas.openxmlformats.org/officeDocument/2006/relationships/image" Target="../media/image65.jpg"/><Relationship Id="rId10" Type="http://schemas.openxmlformats.org/officeDocument/2006/relationships/image" Target="../media/image42.png"/><Relationship Id="rId32" Type="http://schemas.openxmlformats.org/officeDocument/2006/relationships/image" Target="../media/image58.png"/><Relationship Id="rId13" Type="http://schemas.openxmlformats.org/officeDocument/2006/relationships/image" Target="../media/image38.png"/><Relationship Id="rId35" Type="http://schemas.openxmlformats.org/officeDocument/2006/relationships/image" Target="../media/image60.png"/><Relationship Id="rId12" Type="http://schemas.openxmlformats.org/officeDocument/2006/relationships/image" Target="../media/image41.png"/><Relationship Id="rId34" Type="http://schemas.openxmlformats.org/officeDocument/2006/relationships/image" Target="../media/image66.png"/><Relationship Id="rId15" Type="http://schemas.openxmlformats.org/officeDocument/2006/relationships/image" Target="../media/image35.png"/><Relationship Id="rId37" Type="http://schemas.openxmlformats.org/officeDocument/2006/relationships/image" Target="../media/image70.jpg"/><Relationship Id="rId14" Type="http://schemas.openxmlformats.org/officeDocument/2006/relationships/image" Target="../media/image50.png"/><Relationship Id="rId36" Type="http://schemas.openxmlformats.org/officeDocument/2006/relationships/image" Target="../media/image68.png"/><Relationship Id="rId17" Type="http://schemas.openxmlformats.org/officeDocument/2006/relationships/image" Target="../media/image62.png"/><Relationship Id="rId16" Type="http://schemas.openxmlformats.org/officeDocument/2006/relationships/image" Target="../media/image31.png"/><Relationship Id="rId19" Type="http://schemas.openxmlformats.org/officeDocument/2006/relationships/image" Target="../media/image47.png"/><Relationship Id="rId18" Type="http://schemas.openxmlformats.org/officeDocument/2006/relationships/image" Target="../media/image4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1.png"/><Relationship Id="rId4" Type="http://schemas.openxmlformats.org/officeDocument/2006/relationships/image" Target="../media/image81.png"/><Relationship Id="rId9" Type="http://schemas.openxmlformats.org/officeDocument/2006/relationships/image" Target="../media/image91.png"/><Relationship Id="rId5" Type="http://schemas.openxmlformats.org/officeDocument/2006/relationships/image" Target="../media/image63.png"/><Relationship Id="rId6" Type="http://schemas.openxmlformats.org/officeDocument/2006/relationships/image" Target="../media/image69.png"/><Relationship Id="rId7" Type="http://schemas.openxmlformats.org/officeDocument/2006/relationships/image" Target="../media/image73.png"/><Relationship Id="rId8" Type="http://schemas.openxmlformats.org/officeDocument/2006/relationships/image" Target="../media/image89.png"/><Relationship Id="rId11" Type="http://schemas.openxmlformats.org/officeDocument/2006/relationships/image" Target="../media/image3.png"/><Relationship Id="rId10"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3.png"/><Relationship Id="rId9" Type="http://schemas.openxmlformats.org/officeDocument/2006/relationships/image" Target="../media/image83.png"/><Relationship Id="rId5" Type="http://schemas.openxmlformats.org/officeDocument/2006/relationships/image" Target="../media/image79.png"/><Relationship Id="rId6" Type="http://schemas.openxmlformats.org/officeDocument/2006/relationships/image" Target="../media/image78.png"/><Relationship Id="rId7" Type="http://schemas.openxmlformats.org/officeDocument/2006/relationships/image" Target="../media/image74.png"/><Relationship Id="rId8"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4.png"/><Relationship Id="rId4" Type="http://schemas.openxmlformats.org/officeDocument/2006/relationships/image" Target="../media/image2.jpg"/><Relationship Id="rId9" Type="http://schemas.openxmlformats.org/officeDocument/2006/relationships/image" Target="../media/image82.png"/><Relationship Id="rId5" Type="http://schemas.openxmlformats.org/officeDocument/2006/relationships/image" Target="../media/image3.png"/><Relationship Id="rId6" Type="http://schemas.openxmlformats.org/officeDocument/2006/relationships/image" Target="../media/image90.png"/><Relationship Id="rId7" Type="http://schemas.openxmlformats.org/officeDocument/2006/relationships/image" Target="../media/image77.png"/><Relationship Id="rId8" Type="http://schemas.openxmlformats.org/officeDocument/2006/relationships/image" Target="../media/image80.png"/><Relationship Id="rId10" Type="http://schemas.openxmlformats.org/officeDocument/2006/relationships/image" Target="../media/image9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94.png"/><Relationship Id="rId6" Type="http://schemas.openxmlformats.org/officeDocument/2006/relationships/image" Target="../media/image105.png"/><Relationship Id="rId7" Type="http://schemas.openxmlformats.org/officeDocument/2006/relationships/image" Target="../media/image98.png"/><Relationship Id="rId8"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2"/>
          <p:cNvSpPr txBox="1"/>
          <p:nvPr/>
        </p:nvSpPr>
        <p:spPr>
          <a:xfrm>
            <a:off x="5741324" y="2471717"/>
            <a:ext cx="6359236" cy="191456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250D62"/>
              </a:buClr>
              <a:buSzPts val="4400"/>
              <a:buFont typeface="Gill Sans"/>
              <a:buNone/>
            </a:pPr>
            <a:r>
              <a:rPr b="1" i="0" lang="en" sz="4400" u="none" cap="none" strike="noStrike">
                <a:solidFill>
                  <a:srgbClr val="250D62"/>
                </a:solidFill>
                <a:latin typeface="Gill Sans"/>
                <a:ea typeface="Gill Sans"/>
                <a:cs typeface="Gill Sans"/>
                <a:sym typeface="Gill Sans"/>
              </a:rPr>
              <a:t>COMESA DIGITAL RETAIL PAYMENTS PLATFORM</a:t>
            </a:r>
            <a:endParaRPr b="0" i="0" sz="5400" u="none" cap="none" strike="noStrike">
              <a:solidFill>
                <a:srgbClr val="250D6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111"/>
          <p:cNvSpPr txBox="1"/>
          <p:nvPr/>
        </p:nvSpPr>
        <p:spPr>
          <a:xfrm>
            <a:off x="1714600" y="291050"/>
            <a:ext cx="86805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DRPP Roadmap</a:t>
            </a:r>
            <a:endParaRPr/>
          </a:p>
        </p:txBody>
      </p:sp>
      <p:grpSp>
        <p:nvGrpSpPr>
          <p:cNvPr id="1243" name="Google Shape;1243;p111"/>
          <p:cNvGrpSpPr/>
          <p:nvPr/>
        </p:nvGrpSpPr>
        <p:grpSpPr>
          <a:xfrm>
            <a:off x="118780" y="6012570"/>
            <a:ext cx="11938029" cy="769144"/>
            <a:chOff x="165805" y="92797"/>
            <a:chExt cx="11938029" cy="769144"/>
          </a:xfrm>
        </p:grpSpPr>
        <p:pic>
          <p:nvPicPr>
            <p:cNvPr id="1244" name="Google Shape;1244;p111"/>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245" name="Google Shape;1245;p111"/>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246" name="Google Shape;1246;p111"/>
          <p:cNvGrpSpPr/>
          <p:nvPr/>
        </p:nvGrpSpPr>
        <p:grpSpPr>
          <a:xfrm>
            <a:off x="118780" y="6012570"/>
            <a:ext cx="11938029" cy="769144"/>
            <a:chOff x="165805" y="92797"/>
            <a:chExt cx="11938029" cy="769144"/>
          </a:xfrm>
        </p:grpSpPr>
        <p:pic>
          <p:nvPicPr>
            <p:cNvPr id="1247" name="Google Shape;1247;p111"/>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248" name="Google Shape;1248;p111"/>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249" name="Google Shape;1249;p111"/>
          <p:cNvGrpSpPr/>
          <p:nvPr/>
        </p:nvGrpSpPr>
        <p:grpSpPr>
          <a:xfrm>
            <a:off x="414852" y="1630924"/>
            <a:ext cx="11517440" cy="3376423"/>
            <a:chOff x="4333" y="86328"/>
            <a:chExt cx="11517440" cy="3376423"/>
          </a:xfrm>
        </p:grpSpPr>
        <p:sp>
          <p:nvSpPr>
            <p:cNvPr id="1250" name="Google Shape;1250;p111"/>
            <p:cNvSpPr/>
            <p:nvPr/>
          </p:nvSpPr>
          <p:spPr>
            <a:xfrm>
              <a:off x="4333" y="86328"/>
              <a:ext cx="2605755" cy="794751"/>
            </a:xfrm>
            <a:prstGeom prst="rect">
              <a:avLst/>
            </a:prstGeom>
            <a:solidFill>
              <a:srgbClr val="599BD5"/>
            </a:solidFill>
            <a:ln cap="flat" cmpd="sng" w="12700">
              <a:solidFill>
                <a:srgbClr val="599BD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11"/>
            <p:cNvSpPr txBox="1"/>
            <p:nvPr/>
          </p:nvSpPr>
          <p:spPr>
            <a:xfrm>
              <a:off x="4333" y="86328"/>
              <a:ext cx="2605755" cy="794751"/>
            </a:xfrm>
            <a:prstGeom prst="rect">
              <a:avLst/>
            </a:prstGeom>
            <a:noFill/>
            <a:ln>
              <a:noFill/>
            </a:ln>
          </p:spPr>
          <p:txBody>
            <a:bodyPr anchorCtr="0" anchor="ctr" bIns="77200" lIns="135125" spcFirstLastPara="1" rIns="135125" wrap="square" tIns="77200">
              <a:noAutofit/>
            </a:bodyPr>
            <a:lstStyle/>
            <a:p>
              <a:pPr indent="0" lvl="0" marL="0" marR="0" rtl="0" algn="ctr">
                <a:lnSpc>
                  <a:spcPct val="90000"/>
                </a:lnSpc>
                <a:spcBef>
                  <a:spcPts val="0"/>
                </a:spcBef>
                <a:spcAft>
                  <a:spcPts val="0"/>
                </a:spcAft>
                <a:buClr>
                  <a:schemeClr val="lt1"/>
                </a:buClr>
                <a:buSzPts val="1900"/>
                <a:buFont typeface="Calibri"/>
                <a:buNone/>
              </a:pPr>
              <a:r>
                <a:rPr b="1" lang="en" sz="1900">
                  <a:solidFill>
                    <a:schemeClr val="lt1"/>
                  </a:solidFill>
                  <a:latin typeface="Calibri"/>
                  <a:ea typeface="Calibri"/>
                  <a:cs typeface="Calibri"/>
                  <a:sym typeface="Calibri"/>
                </a:rPr>
                <a:t>Build (pre-approval)</a:t>
              </a:r>
              <a:endParaRPr/>
            </a:p>
            <a:p>
              <a:pPr indent="0" lvl="0" marL="0" marR="0" rtl="0" algn="ctr">
                <a:lnSpc>
                  <a:spcPct val="90000"/>
                </a:lnSpc>
                <a:spcBef>
                  <a:spcPts val="665"/>
                </a:spcBef>
                <a:spcAft>
                  <a:spcPts val="0"/>
                </a:spcAft>
                <a:buClr>
                  <a:schemeClr val="lt1"/>
                </a:buClr>
                <a:buSzPts val="1900"/>
                <a:buFont typeface="Calibri"/>
                <a:buNone/>
              </a:pPr>
              <a:r>
                <a:rPr b="1" lang="en" sz="1900">
                  <a:solidFill>
                    <a:schemeClr val="lt1"/>
                  </a:solidFill>
                  <a:latin typeface="Calibri"/>
                  <a:ea typeface="Calibri"/>
                  <a:cs typeface="Calibri"/>
                  <a:sym typeface="Calibri"/>
                </a:rPr>
                <a:t>2024 H2 </a:t>
              </a:r>
              <a:endParaRPr/>
            </a:p>
          </p:txBody>
        </p:sp>
        <p:sp>
          <p:nvSpPr>
            <p:cNvPr id="1252" name="Google Shape;1252;p111"/>
            <p:cNvSpPr/>
            <p:nvPr/>
          </p:nvSpPr>
          <p:spPr>
            <a:xfrm>
              <a:off x="4333" y="881079"/>
              <a:ext cx="2605755" cy="2581672"/>
            </a:xfrm>
            <a:prstGeom prst="rect">
              <a:avLst/>
            </a:prstGeom>
            <a:solidFill>
              <a:srgbClr val="CFDEEF">
                <a:alpha val="89803"/>
              </a:srgbClr>
            </a:solidFill>
            <a:ln cap="flat" cmpd="sng" w="12700">
              <a:solidFill>
                <a:srgbClr val="CFDEE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11"/>
            <p:cNvSpPr txBox="1"/>
            <p:nvPr/>
          </p:nvSpPr>
          <p:spPr>
            <a:xfrm>
              <a:off x="4333" y="881079"/>
              <a:ext cx="2605755" cy="2581672"/>
            </a:xfrm>
            <a:prstGeom prst="rect">
              <a:avLst/>
            </a:prstGeom>
            <a:noFill/>
            <a:ln>
              <a:noFill/>
            </a:ln>
          </p:spPr>
          <p:txBody>
            <a:bodyPr anchorCtr="0" anchor="t" bIns="152000" lIns="101325" spcFirstLastPara="1" rIns="135125" wrap="square" tIns="101325">
              <a:noAutofit/>
            </a:bodyPr>
            <a:lstStyle/>
            <a:p>
              <a:pPr indent="-171450" lvl="1" marL="171450" marR="0" rtl="0" algn="l">
                <a:lnSpc>
                  <a:spcPct val="90000"/>
                </a:lnSpc>
                <a:spcBef>
                  <a:spcPts val="0"/>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Structuring the Scheme</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Technical Realisation</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Early Adopter cohort</a:t>
              </a:r>
              <a:endParaRPr/>
            </a:p>
            <a:p>
              <a:pPr indent="-171450" lvl="2" marL="34290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2 Jurisdictions</a:t>
              </a:r>
              <a:endParaRPr/>
            </a:p>
            <a:p>
              <a:pPr indent="-171450" lvl="2" marL="34290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Settlement Mechanisms piloted</a:t>
              </a:r>
              <a:endParaRPr/>
            </a:p>
          </p:txBody>
        </p:sp>
        <p:sp>
          <p:nvSpPr>
            <p:cNvPr id="1254" name="Google Shape;1254;p111"/>
            <p:cNvSpPr/>
            <p:nvPr/>
          </p:nvSpPr>
          <p:spPr>
            <a:xfrm>
              <a:off x="2974895" y="86328"/>
              <a:ext cx="2605755" cy="794751"/>
            </a:xfrm>
            <a:prstGeom prst="rect">
              <a:avLst/>
            </a:prstGeom>
            <a:solidFill>
              <a:srgbClr val="50C9B6"/>
            </a:solidFill>
            <a:ln cap="flat" cmpd="sng" w="12700">
              <a:solidFill>
                <a:srgbClr val="50C9B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11"/>
            <p:cNvSpPr txBox="1"/>
            <p:nvPr/>
          </p:nvSpPr>
          <p:spPr>
            <a:xfrm>
              <a:off x="2974895" y="86328"/>
              <a:ext cx="2605755" cy="794751"/>
            </a:xfrm>
            <a:prstGeom prst="rect">
              <a:avLst/>
            </a:prstGeom>
            <a:noFill/>
            <a:ln>
              <a:noFill/>
            </a:ln>
          </p:spPr>
          <p:txBody>
            <a:bodyPr anchorCtr="0" anchor="ctr" bIns="77200" lIns="135125" spcFirstLastPara="1" rIns="135125" wrap="square" tIns="77200">
              <a:noAutofit/>
            </a:bodyPr>
            <a:lstStyle/>
            <a:p>
              <a:pPr indent="0" lvl="0" marL="0" marR="0" rtl="0" algn="ctr">
                <a:lnSpc>
                  <a:spcPct val="90000"/>
                </a:lnSpc>
                <a:spcBef>
                  <a:spcPts val="0"/>
                </a:spcBef>
                <a:spcAft>
                  <a:spcPts val="0"/>
                </a:spcAft>
                <a:buClr>
                  <a:schemeClr val="lt1"/>
                </a:buClr>
                <a:buSzPts val="1900"/>
                <a:buFont typeface="Calibri"/>
                <a:buNone/>
              </a:pPr>
              <a:r>
                <a:rPr b="1" lang="en" sz="1900">
                  <a:solidFill>
                    <a:schemeClr val="lt1"/>
                  </a:solidFill>
                  <a:latin typeface="Calibri"/>
                  <a:ea typeface="Calibri"/>
                  <a:cs typeface="Calibri"/>
                  <a:sym typeface="Calibri"/>
                </a:rPr>
                <a:t>Soft/Rolling Launch</a:t>
              </a:r>
              <a:br>
                <a:rPr b="1" lang="en" sz="1900">
                  <a:solidFill>
                    <a:schemeClr val="lt1"/>
                  </a:solidFill>
                  <a:latin typeface="Calibri"/>
                  <a:ea typeface="Calibri"/>
                  <a:cs typeface="Calibri"/>
                  <a:sym typeface="Calibri"/>
                </a:rPr>
              </a:br>
              <a:r>
                <a:rPr b="1" lang="en" sz="1900">
                  <a:solidFill>
                    <a:schemeClr val="lt1"/>
                  </a:solidFill>
                  <a:latin typeface="Calibri"/>
                  <a:ea typeface="Calibri"/>
                  <a:cs typeface="Calibri"/>
                  <a:sym typeface="Calibri"/>
                </a:rPr>
                <a:t>2025 Q1</a:t>
              </a:r>
              <a:endParaRPr/>
            </a:p>
          </p:txBody>
        </p:sp>
        <p:sp>
          <p:nvSpPr>
            <p:cNvPr id="1256" name="Google Shape;1256;p111"/>
            <p:cNvSpPr/>
            <p:nvPr/>
          </p:nvSpPr>
          <p:spPr>
            <a:xfrm>
              <a:off x="2974895" y="881079"/>
              <a:ext cx="2605755" cy="2581672"/>
            </a:xfrm>
            <a:prstGeom prst="rect">
              <a:avLst/>
            </a:prstGeom>
            <a:solidFill>
              <a:srgbClr val="CDEAE8">
                <a:alpha val="89803"/>
              </a:srgbClr>
            </a:solidFill>
            <a:ln cap="flat" cmpd="sng" w="12700">
              <a:solidFill>
                <a:srgbClr val="CDE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1"/>
            <p:cNvSpPr txBox="1"/>
            <p:nvPr/>
          </p:nvSpPr>
          <p:spPr>
            <a:xfrm>
              <a:off x="2974895" y="881079"/>
              <a:ext cx="2605755" cy="2581672"/>
            </a:xfrm>
            <a:prstGeom prst="rect">
              <a:avLst/>
            </a:prstGeom>
            <a:noFill/>
            <a:ln>
              <a:noFill/>
            </a:ln>
          </p:spPr>
          <p:txBody>
            <a:bodyPr anchorCtr="0" anchor="t" bIns="152000" lIns="101325" spcFirstLastPara="1" rIns="135125" wrap="square" tIns="101325">
              <a:noAutofit/>
            </a:bodyPr>
            <a:lstStyle/>
            <a:p>
              <a:pPr indent="-171450" lvl="1" marL="171450" marR="0" rtl="0" algn="l">
                <a:lnSpc>
                  <a:spcPct val="90000"/>
                </a:lnSpc>
                <a:spcBef>
                  <a:spcPts val="0"/>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Within approved jurisdictions</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Expand participation </a:t>
              </a:r>
              <a:endParaRPr/>
            </a:p>
            <a:p>
              <a:pPr indent="-171450" lvl="2" marL="34290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3-8 Jurisdictions</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Migration from Direct DFSP to National IIPS </a:t>
              </a:r>
              <a:endParaRPr/>
            </a:p>
            <a:p>
              <a:pPr indent="-50800" lvl="1" marL="171450" marR="0" rtl="0" algn="l">
                <a:lnSpc>
                  <a:spcPct val="90000"/>
                </a:lnSpc>
                <a:spcBef>
                  <a:spcPts val="285"/>
                </a:spcBef>
                <a:spcAft>
                  <a:spcPts val="0"/>
                </a:spcAft>
                <a:buClr>
                  <a:schemeClr val="dk1"/>
                </a:buClr>
                <a:buSzPts val="1900"/>
                <a:buFont typeface="Calibri"/>
                <a:buNone/>
              </a:pPr>
              <a:r>
                <a:t/>
              </a:r>
              <a:endParaRPr b="1" i="0" sz="1900" u="none" cap="none" strike="noStrike">
                <a:solidFill>
                  <a:schemeClr val="dk1"/>
                </a:solidFill>
                <a:latin typeface="Calibri"/>
                <a:ea typeface="Calibri"/>
                <a:cs typeface="Calibri"/>
                <a:sym typeface="Calibri"/>
              </a:endParaRPr>
            </a:p>
          </p:txBody>
        </p:sp>
        <p:sp>
          <p:nvSpPr>
            <p:cNvPr id="1258" name="Google Shape;1258;p111"/>
            <p:cNvSpPr/>
            <p:nvPr/>
          </p:nvSpPr>
          <p:spPr>
            <a:xfrm>
              <a:off x="5945456" y="86328"/>
              <a:ext cx="2605755" cy="794751"/>
            </a:xfrm>
            <a:prstGeom prst="rect">
              <a:avLst/>
            </a:prstGeom>
            <a:solidFill>
              <a:srgbClr val="48BD62"/>
            </a:solidFill>
            <a:ln cap="flat" cmpd="sng" w="12700">
              <a:solidFill>
                <a:srgbClr val="48BD6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11"/>
            <p:cNvSpPr txBox="1"/>
            <p:nvPr/>
          </p:nvSpPr>
          <p:spPr>
            <a:xfrm>
              <a:off x="5945456" y="86328"/>
              <a:ext cx="2605755" cy="794751"/>
            </a:xfrm>
            <a:prstGeom prst="rect">
              <a:avLst/>
            </a:prstGeom>
            <a:noFill/>
            <a:ln>
              <a:noFill/>
            </a:ln>
          </p:spPr>
          <p:txBody>
            <a:bodyPr anchorCtr="0" anchor="ctr" bIns="77200" lIns="135125" spcFirstLastPara="1" rIns="135125" wrap="square" tIns="77200">
              <a:noAutofit/>
            </a:bodyPr>
            <a:lstStyle/>
            <a:p>
              <a:pPr indent="0" lvl="0" marL="0" marR="0" rtl="0" algn="ctr">
                <a:lnSpc>
                  <a:spcPct val="90000"/>
                </a:lnSpc>
                <a:spcBef>
                  <a:spcPts val="0"/>
                </a:spcBef>
                <a:spcAft>
                  <a:spcPts val="0"/>
                </a:spcAft>
                <a:buClr>
                  <a:schemeClr val="lt1"/>
                </a:buClr>
                <a:buSzPts val="1900"/>
                <a:buFont typeface="Calibri"/>
                <a:buNone/>
              </a:pPr>
              <a:r>
                <a:rPr b="1" lang="en" sz="1900">
                  <a:solidFill>
                    <a:schemeClr val="lt1"/>
                  </a:solidFill>
                  <a:latin typeface="Calibri"/>
                  <a:ea typeface="Calibri"/>
                  <a:cs typeface="Calibri"/>
                  <a:sym typeface="Calibri"/>
                </a:rPr>
                <a:t>2</a:t>
              </a:r>
              <a:r>
                <a:rPr b="1" baseline="30000" lang="en" sz="1900">
                  <a:solidFill>
                    <a:schemeClr val="lt1"/>
                  </a:solidFill>
                  <a:latin typeface="Calibri"/>
                  <a:ea typeface="Calibri"/>
                  <a:cs typeface="Calibri"/>
                  <a:sym typeface="Calibri"/>
                </a:rPr>
                <a:t>nd</a:t>
              </a:r>
              <a:r>
                <a:rPr b="1" lang="en" sz="1900">
                  <a:solidFill>
                    <a:schemeClr val="lt1"/>
                  </a:solidFill>
                  <a:latin typeface="Calibri"/>
                  <a:ea typeface="Calibri"/>
                  <a:cs typeface="Calibri"/>
                  <a:sym typeface="Calibri"/>
                </a:rPr>
                <a:t> Roll-out Phase</a:t>
              </a:r>
              <a:br>
                <a:rPr b="1" lang="en" sz="1900">
                  <a:solidFill>
                    <a:schemeClr val="lt1"/>
                  </a:solidFill>
                  <a:latin typeface="Calibri"/>
                  <a:ea typeface="Calibri"/>
                  <a:cs typeface="Calibri"/>
                  <a:sym typeface="Calibri"/>
                </a:rPr>
              </a:br>
              <a:r>
                <a:rPr b="1" lang="en" sz="1900">
                  <a:solidFill>
                    <a:schemeClr val="lt1"/>
                  </a:solidFill>
                  <a:latin typeface="Calibri"/>
                  <a:ea typeface="Calibri"/>
                  <a:cs typeface="Calibri"/>
                  <a:sym typeface="Calibri"/>
                </a:rPr>
                <a:t>2025 H2</a:t>
              </a:r>
              <a:endParaRPr/>
            </a:p>
          </p:txBody>
        </p:sp>
        <p:sp>
          <p:nvSpPr>
            <p:cNvPr id="1260" name="Google Shape;1260;p111"/>
            <p:cNvSpPr/>
            <p:nvPr/>
          </p:nvSpPr>
          <p:spPr>
            <a:xfrm>
              <a:off x="5945456" y="881079"/>
              <a:ext cx="2605755" cy="2581672"/>
            </a:xfrm>
            <a:prstGeom prst="rect">
              <a:avLst/>
            </a:prstGeom>
            <a:solidFill>
              <a:srgbClr val="CCE6D4">
                <a:alpha val="89803"/>
              </a:srgbClr>
            </a:solidFill>
            <a:ln cap="flat" cmpd="sng" w="12700">
              <a:solidFill>
                <a:srgbClr val="CCE6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11"/>
            <p:cNvSpPr txBox="1"/>
            <p:nvPr/>
          </p:nvSpPr>
          <p:spPr>
            <a:xfrm>
              <a:off x="5945456" y="881079"/>
              <a:ext cx="2605755" cy="2581672"/>
            </a:xfrm>
            <a:prstGeom prst="rect">
              <a:avLst/>
            </a:prstGeom>
            <a:noFill/>
            <a:ln>
              <a:noFill/>
            </a:ln>
          </p:spPr>
          <p:txBody>
            <a:bodyPr anchorCtr="0" anchor="t" bIns="152000" lIns="101325" spcFirstLastPara="1" rIns="135125" wrap="square" tIns="101325">
              <a:noAutofit/>
            </a:bodyPr>
            <a:lstStyle/>
            <a:p>
              <a:pPr indent="-171450" lvl="1" marL="171450" marR="0" rtl="0" algn="l">
                <a:lnSpc>
                  <a:spcPct val="90000"/>
                </a:lnSpc>
                <a:spcBef>
                  <a:spcPts val="0"/>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Expand Participation</a:t>
              </a:r>
              <a:endParaRPr/>
            </a:p>
            <a:p>
              <a:pPr indent="-171450" lvl="2" marL="34290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9-15 Jurisdictions</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Ongoing migration to National IIPS participation</a:t>
              </a:r>
              <a:endParaRPr/>
            </a:p>
            <a:p>
              <a:pPr indent="-50800" lvl="1" marL="171450" marR="0" rtl="0" algn="l">
                <a:lnSpc>
                  <a:spcPct val="90000"/>
                </a:lnSpc>
                <a:spcBef>
                  <a:spcPts val="285"/>
                </a:spcBef>
                <a:spcAft>
                  <a:spcPts val="0"/>
                </a:spcAft>
                <a:buClr>
                  <a:schemeClr val="dk1"/>
                </a:buClr>
                <a:buSzPts val="1900"/>
                <a:buFont typeface="Calibri"/>
                <a:buNone/>
              </a:pPr>
              <a:r>
                <a:t/>
              </a:r>
              <a:endParaRPr b="1" i="0" sz="1900" u="none" cap="none" strike="noStrike">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FRMS service incorporation </a:t>
              </a:r>
              <a:endParaRPr/>
            </a:p>
          </p:txBody>
        </p:sp>
        <p:sp>
          <p:nvSpPr>
            <p:cNvPr id="1262" name="Google Shape;1262;p111"/>
            <p:cNvSpPr/>
            <p:nvPr/>
          </p:nvSpPr>
          <p:spPr>
            <a:xfrm>
              <a:off x="8916018" y="86328"/>
              <a:ext cx="2605755" cy="794751"/>
            </a:xfrm>
            <a:prstGeom prst="rect">
              <a:avLst/>
            </a:prstGeom>
            <a:solidFill>
              <a:srgbClr val="6FAB46"/>
            </a:solidFill>
            <a:ln cap="flat" cmpd="sng" w="12700">
              <a:solidFill>
                <a:srgbClr val="6FAB4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11"/>
            <p:cNvSpPr txBox="1"/>
            <p:nvPr/>
          </p:nvSpPr>
          <p:spPr>
            <a:xfrm>
              <a:off x="8916018" y="86328"/>
              <a:ext cx="2605755" cy="794751"/>
            </a:xfrm>
            <a:prstGeom prst="rect">
              <a:avLst/>
            </a:prstGeom>
            <a:noFill/>
            <a:ln>
              <a:noFill/>
            </a:ln>
          </p:spPr>
          <p:txBody>
            <a:bodyPr anchorCtr="0" anchor="ctr" bIns="77200" lIns="135125" spcFirstLastPara="1" rIns="135125" wrap="square" tIns="77200">
              <a:noAutofit/>
            </a:bodyPr>
            <a:lstStyle/>
            <a:p>
              <a:pPr indent="0" lvl="0" marL="0" marR="0" rtl="0" algn="ctr">
                <a:lnSpc>
                  <a:spcPct val="90000"/>
                </a:lnSpc>
                <a:spcBef>
                  <a:spcPts val="0"/>
                </a:spcBef>
                <a:spcAft>
                  <a:spcPts val="0"/>
                </a:spcAft>
                <a:buClr>
                  <a:schemeClr val="lt1"/>
                </a:buClr>
                <a:buSzPts val="1900"/>
                <a:buFont typeface="Calibri"/>
                <a:buNone/>
              </a:pPr>
              <a:r>
                <a:rPr b="1" lang="en" sz="1900">
                  <a:solidFill>
                    <a:schemeClr val="lt1"/>
                  </a:solidFill>
                  <a:latin typeface="Calibri"/>
                  <a:ea typeface="Calibri"/>
                  <a:cs typeface="Calibri"/>
                  <a:sym typeface="Calibri"/>
                </a:rPr>
                <a:t>3</a:t>
              </a:r>
              <a:r>
                <a:rPr b="1" baseline="30000" lang="en" sz="1900">
                  <a:solidFill>
                    <a:schemeClr val="lt1"/>
                  </a:solidFill>
                  <a:latin typeface="Calibri"/>
                  <a:ea typeface="Calibri"/>
                  <a:cs typeface="Calibri"/>
                  <a:sym typeface="Calibri"/>
                </a:rPr>
                <a:t>rd</a:t>
              </a:r>
              <a:r>
                <a:rPr b="1" lang="en" sz="1900">
                  <a:solidFill>
                    <a:schemeClr val="lt1"/>
                  </a:solidFill>
                  <a:latin typeface="Calibri"/>
                  <a:ea typeface="Calibri"/>
                  <a:cs typeface="Calibri"/>
                  <a:sym typeface="Calibri"/>
                </a:rPr>
                <a:t> Roll-out Phase</a:t>
              </a:r>
              <a:br>
                <a:rPr b="1" lang="en" sz="1900">
                  <a:solidFill>
                    <a:schemeClr val="lt1"/>
                  </a:solidFill>
                  <a:latin typeface="Calibri"/>
                  <a:ea typeface="Calibri"/>
                  <a:cs typeface="Calibri"/>
                  <a:sym typeface="Calibri"/>
                </a:rPr>
              </a:br>
              <a:r>
                <a:rPr b="1" lang="en" sz="1900">
                  <a:solidFill>
                    <a:schemeClr val="lt1"/>
                  </a:solidFill>
                  <a:latin typeface="Calibri"/>
                  <a:ea typeface="Calibri"/>
                  <a:cs typeface="Calibri"/>
                  <a:sym typeface="Calibri"/>
                </a:rPr>
                <a:t>2026</a:t>
              </a:r>
              <a:endParaRPr/>
            </a:p>
          </p:txBody>
        </p:sp>
        <p:sp>
          <p:nvSpPr>
            <p:cNvPr id="1264" name="Google Shape;1264;p111"/>
            <p:cNvSpPr/>
            <p:nvPr/>
          </p:nvSpPr>
          <p:spPr>
            <a:xfrm>
              <a:off x="8916018" y="881079"/>
              <a:ext cx="2605755" cy="2581672"/>
            </a:xfrm>
            <a:prstGeom prst="rect">
              <a:avLst/>
            </a:prstGeom>
            <a:solidFill>
              <a:srgbClr val="D3E1CC">
                <a:alpha val="89803"/>
              </a:srgbClr>
            </a:solidFill>
            <a:ln cap="flat" cmpd="sng" w="12700">
              <a:solidFill>
                <a:srgbClr val="D3E1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11"/>
            <p:cNvSpPr txBox="1"/>
            <p:nvPr/>
          </p:nvSpPr>
          <p:spPr>
            <a:xfrm>
              <a:off x="8916018" y="881079"/>
              <a:ext cx="2605755" cy="2581672"/>
            </a:xfrm>
            <a:prstGeom prst="rect">
              <a:avLst/>
            </a:prstGeom>
            <a:noFill/>
            <a:ln>
              <a:noFill/>
            </a:ln>
          </p:spPr>
          <p:txBody>
            <a:bodyPr anchorCtr="0" anchor="t" bIns="152000" lIns="101325" spcFirstLastPara="1" rIns="135125" wrap="square" tIns="101325">
              <a:noAutofit/>
            </a:bodyPr>
            <a:lstStyle/>
            <a:p>
              <a:pPr indent="-171450" lvl="1" marL="171450" marR="0" rtl="0" algn="l">
                <a:lnSpc>
                  <a:spcPct val="90000"/>
                </a:lnSpc>
                <a:spcBef>
                  <a:spcPts val="0"/>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Expand Participation</a:t>
              </a:r>
              <a:endParaRPr/>
            </a:p>
            <a:p>
              <a:pPr indent="-171450" lvl="2" marL="34290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16-21 Jurisdictions</a:t>
              </a:r>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Ongoing migration to National IIPS participation</a:t>
              </a:r>
              <a:endParaRPr/>
            </a:p>
            <a:p>
              <a:pPr indent="-50800" lvl="1" marL="171450" marR="0" rtl="0" algn="l">
                <a:lnSpc>
                  <a:spcPct val="90000"/>
                </a:lnSpc>
                <a:spcBef>
                  <a:spcPts val="285"/>
                </a:spcBef>
                <a:spcAft>
                  <a:spcPts val="0"/>
                </a:spcAft>
                <a:buClr>
                  <a:schemeClr val="dk1"/>
                </a:buClr>
                <a:buSzPts val="1900"/>
                <a:buFont typeface="Calibri"/>
                <a:buNone/>
              </a:pPr>
              <a:r>
                <a:t/>
              </a:r>
              <a:endParaRPr b="1" i="0" sz="1900" u="none" cap="none" strike="noStrike">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b="1" i="0" lang="en" sz="1900" u="none" cap="none" strike="noStrike">
                  <a:solidFill>
                    <a:schemeClr val="dk1"/>
                  </a:solidFill>
                  <a:latin typeface="Calibri"/>
                  <a:ea typeface="Calibri"/>
                  <a:cs typeface="Calibri"/>
                  <a:sym typeface="Calibri"/>
                </a:rPr>
                <a:t>Additional Use Cases  </a:t>
              </a:r>
              <a:endParaRPr/>
            </a:p>
          </p:txBody>
        </p:sp>
      </p:grpSp>
      <p:sp>
        <p:nvSpPr>
          <p:cNvPr id="1266" name="Google Shape;1266;p111"/>
          <p:cNvSpPr/>
          <p:nvPr/>
        </p:nvSpPr>
        <p:spPr>
          <a:xfrm>
            <a:off x="1559170" y="5163483"/>
            <a:ext cx="3751384" cy="1092158"/>
          </a:xfrm>
          <a:prstGeom prst="homePlate">
            <a:avLst>
              <a:gd fmla="val 50000" name="adj"/>
            </a:avLst>
          </a:prstGeom>
          <a:gradFill>
            <a:gsLst>
              <a:gs pos="0">
                <a:srgbClr val="213F76"/>
              </a:gs>
              <a:gs pos="50000">
                <a:srgbClr val="2F5CAB"/>
              </a:gs>
              <a:gs pos="100000">
                <a:srgbClr val="3A6FCD"/>
              </a:gs>
            </a:gsLst>
            <a:lin ang="10800000" scaled="0"/>
          </a:gra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 sz="1600">
                <a:solidFill>
                  <a:schemeClr val="lt1"/>
                </a:solidFill>
                <a:latin typeface="Calibri"/>
                <a:ea typeface="Calibri"/>
                <a:cs typeface="Calibri"/>
                <a:sym typeface="Calibri"/>
              </a:rPr>
              <a:t>CCCBG Overall Authorisation for Pilot</a:t>
            </a:r>
            <a:endParaRPr/>
          </a:p>
          <a:p>
            <a:pPr indent="0" lvl="0" marL="0" marR="0" rtl="0" algn="l">
              <a:spcBef>
                <a:spcPts val="0"/>
              </a:spcBef>
              <a:spcAft>
                <a:spcPts val="0"/>
              </a:spcAft>
              <a:buNone/>
            </a:pPr>
            <a:r>
              <a:rPr b="1" lang="en" sz="1600">
                <a:solidFill>
                  <a:schemeClr val="lt1"/>
                </a:solidFill>
                <a:latin typeface="Calibri"/>
                <a:ea typeface="Calibri"/>
                <a:cs typeface="Calibri"/>
                <a:sym typeface="Calibri"/>
              </a:rPr>
              <a:t>Jurisdictional Regulatory Approval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grpSp>
        <p:nvGrpSpPr>
          <p:cNvPr id="1272" name="Google Shape;1272;p112"/>
          <p:cNvGrpSpPr/>
          <p:nvPr/>
        </p:nvGrpSpPr>
        <p:grpSpPr>
          <a:xfrm>
            <a:off x="118780" y="6012570"/>
            <a:ext cx="11938029" cy="769144"/>
            <a:chOff x="165805" y="92797"/>
            <a:chExt cx="11938029" cy="769144"/>
          </a:xfrm>
        </p:grpSpPr>
        <p:pic>
          <p:nvPicPr>
            <p:cNvPr id="1273" name="Google Shape;1273;p112"/>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274" name="Google Shape;1274;p112"/>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
        <p:nvSpPr>
          <p:cNvPr id="1275" name="Google Shape;1275;p112"/>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Mojaloop Platform Enhancements</a:t>
            </a:r>
            <a:endParaRPr b="1" sz="3200">
              <a:solidFill>
                <a:schemeClr val="lt1"/>
              </a:solidFill>
              <a:latin typeface="Gill Sans"/>
              <a:ea typeface="Gill Sans"/>
              <a:cs typeface="Gill Sans"/>
              <a:sym typeface="Gill Sans"/>
            </a:endParaRPr>
          </a:p>
        </p:txBody>
      </p:sp>
      <p:pic>
        <p:nvPicPr>
          <p:cNvPr descr="A blue circle with yellow text&#10;&#10;Description automatically generated" id="1276" name="Google Shape;1276;p112"/>
          <p:cNvPicPr preferRelativeResize="0"/>
          <p:nvPr/>
        </p:nvPicPr>
        <p:blipFill rotWithShape="1">
          <a:blip r:embed="rId5">
            <a:alphaModFix/>
          </a:blip>
          <a:srcRect b="3517" l="19896" r="17812" t="3333"/>
          <a:stretch/>
        </p:blipFill>
        <p:spPr>
          <a:xfrm>
            <a:off x="7446709" y="1798185"/>
            <a:ext cx="4610100" cy="3877727"/>
          </a:xfrm>
          <a:prstGeom prst="rect">
            <a:avLst/>
          </a:prstGeom>
          <a:noFill/>
          <a:ln>
            <a:noFill/>
          </a:ln>
        </p:spPr>
      </p:pic>
      <p:sp>
        <p:nvSpPr>
          <p:cNvPr id="1277" name="Google Shape;1277;p112"/>
          <p:cNvSpPr txBox="1"/>
          <p:nvPr/>
        </p:nvSpPr>
        <p:spPr>
          <a:xfrm>
            <a:off x="118780" y="1437627"/>
            <a:ext cx="7463120" cy="45749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rPr b="1" lang="en" sz="1600">
                <a:solidFill>
                  <a:schemeClr val="dk1"/>
                </a:solidFill>
                <a:latin typeface="Calibri"/>
                <a:ea typeface="Calibri"/>
                <a:cs typeface="Calibri"/>
                <a:sym typeface="Calibri"/>
              </a:rPr>
              <a:t>The Inter-Scheme, Cross-currency and ISO 20022 workstreams have been implemented:</a:t>
            </a:r>
            <a:endParaRPr/>
          </a:p>
          <a:p>
            <a:pPr indent="-342900" lvl="0" marL="342900" marR="0" rtl="0" algn="l">
              <a:lnSpc>
                <a:spcPct val="100000"/>
              </a:lnSpc>
              <a:spcBef>
                <a:spcPts val="180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The discovery, agreement and transfer processing flows of the Mojaloop </a:t>
            </a:r>
            <a:r>
              <a:rPr i="1" lang="en" sz="1600">
                <a:solidFill>
                  <a:schemeClr val="dk1"/>
                </a:solidFill>
                <a:latin typeface="Calibri"/>
                <a:ea typeface="Calibri"/>
                <a:cs typeface="Calibri"/>
                <a:sym typeface="Calibri"/>
              </a:rPr>
              <a:t>core</a:t>
            </a:r>
            <a:r>
              <a:rPr lang="en" sz="1600">
                <a:solidFill>
                  <a:schemeClr val="dk1"/>
                </a:solidFill>
                <a:latin typeface="Calibri"/>
                <a:ea typeface="Calibri"/>
                <a:cs typeface="Calibri"/>
                <a:sym typeface="Calibri"/>
              </a:rPr>
              <a:t> and </a:t>
            </a:r>
            <a:r>
              <a:rPr i="1" lang="en" sz="1600">
                <a:solidFill>
                  <a:schemeClr val="dk1"/>
                </a:solidFill>
                <a:latin typeface="Calibri"/>
                <a:ea typeface="Calibri"/>
                <a:cs typeface="Calibri"/>
                <a:sym typeface="Calibri"/>
              </a:rPr>
              <a:t>participation tools</a:t>
            </a:r>
            <a:r>
              <a:rPr lang="en" sz="1600">
                <a:solidFill>
                  <a:schemeClr val="dk1"/>
                </a:solidFill>
                <a:latin typeface="Calibri"/>
                <a:ea typeface="Calibri"/>
                <a:cs typeface="Calibri"/>
                <a:sym typeface="Calibri"/>
              </a:rPr>
              <a:t> have been updated to support cross-currency liquidity cover, ISO 20022 for IIPS and inter-operability between mojaloop based payment schemes. </a:t>
            </a:r>
            <a:endParaRPr/>
          </a:p>
          <a:p>
            <a:pPr indent="-342900" lvl="0" marL="342900" marR="0" rtl="0" algn="l">
              <a:lnSpc>
                <a:spcPct val="100000"/>
              </a:lnSpc>
              <a:spcBef>
                <a:spcPts val="180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A Proxy has been delivered that connects participating systems. </a:t>
            </a:r>
            <a:endParaRPr/>
          </a:p>
          <a:p>
            <a:pPr indent="-342900" lvl="0" marL="342900" marR="0" rtl="0" algn="l">
              <a:lnSpc>
                <a:spcPct val="100000"/>
              </a:lnSpc>
              <a:spcBef>
                <a:spcPts val="180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Quality assurance was extended to cover the new functionality, including inter-scheme scenarios.</a:t>
            </a:r>
            <a:endParaRPr/>
          </a:p>
          <a:p>
            <a:pPr indent="-342900" lvl="0" marL="342900" marR="0" rtl="0" algn="l">
              <a:lnSpc>
                <a:spcPct val="100000"/>
              </a:lnSpc>
              <a:spcBef>
                <a:spcPts val="180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Financial portal reports have been updated to show the forex transaction, updating the UX is WIP.</a:t>
            </a:r>
            <a:endParaRPr/>
          </a:p>
          <a:p>
            <a:pPr indent="-342900" lvl="0" marL="342900" marR="0" rtl="0" algn="l">
              <a:lnSpc>
                <a:spcPct val="100000"/>
              </a:lnSpc>
              <a:spcBef>
                <a:spcPts val="1800"/>
              </a:spcBef>
              <a:spcAft>
                <a:spcPts val="0"/>
              </a:spcAft>
              <a:buClr>
                <a:schemeClr val="dk1"/>
              </a:buClr>
              <a:buSzPts val="1600"/>
              <a:buFont typeface="Calibri"/>
              <a:buAutoNum type="arabicPeriod"/>
            </a:pPr>
            <a:r>
              <a:rPr lang="en" sz="1600">
                <a:solidFill>
                  <a:schemeClr val="dk1"/>
                </a:solidFill>
                <a:latin typeface="Calibri"/>
                <a:ea typeface="Calibri"/>
                <a:cs typeface="Calibri"/>
                <a:sym typeface="Calibri"/>
              </a:rPr>
              <a:t>Audit data is available for consumption by external consumers such as FRMS or 3</a:t>
            </a:r>
            <a:r>
              <a:rPr baseline="30000" lang="en" sz="1600">
                <a:solidFill>
                  <a:schemeClr val="dk1"/>
                </a:solidFill>
                <a:latin typeface="Calibri"/>
                <a:ea typeface="Calibri"/>
                <a:cs typeface="Calibri"/>
                <a:sym typeface="Calibri"/>
              </a:rPr>
              <a:t>rd</a:t>
            </a:r>
            <a:r>
              <a:rPr lang="en" sz="1600">
                <a:solidFill>
                  <a:schemeClr val="dk1"/>
                </a:solidFill>
                <a:latin typeface="Calibri"/>
                <a:ea typeface="Calibri"/>
                <a:cs typeface="Calibri"/>
                <a:sym typeface="Calibri"/>
              </a:rPr>
              <a:t> Party Services.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grpSp>
        <p:nvGrpSpPr>
          <p:cNvPr id="1283" name="Google Shape;1283;p113"/>
          <p:cNvGrpSpPr/>
          <p:nvPr/>
        </p:nvGrpSpPr>
        <p:grpSpPr>
          <a:xfrm>
            <a:off x="118780" y="6012570"/>
            <a:ext cx="11938029" cy="769144"/>
            <a:chOff x="165805" y="92797"/>
            <a:chExt cx="11938029" cy="769144"/>
          </a:xfrm>
        </p:grpSpPr>
        <p:pic>
          <p:nvPicPr>
            <p:cNvPr id="1284" name="Google Shape;1284;p113"/>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285" name="Google Shape;1285;p113"/>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286" name="Google Shape;1286;p113"/>
          <p:cNvGrpSpPr/>
          <p:nvPr/>
        </p:nvGrpSpPr>
        <p:grpSpPr>
          <a:xfrm>
            <a:off x="779808" y="1711239"/>
            <a:ext cx="10504997" cy="3321285"/>
            <a:chOff x="10602" y="828924"/>
            <a:chExt cx="10504997" cy="3321285"/>
          </a:xfrm>
        </p:grpSpPr>
        <p:sp>
          <p:nvSpPr>
            <p:cNvPr id="1287" name="Google Shape;1287;p113"/>
            <p:cNvSpPr/>
            <p:nvPr/>
          </p:nvSpPr>
          <p:spPr>
            <a:xfrm>
              <a:off x="742096" y="828924"/>
              <a:ext cx="1269635" cy="1244395"/>
            </a:xfrm>
            <a:prstGeom prst="rect">
              <a:avLst/>
            </a:prstGeom>
            <a:blipFill rotWithShape="1">
              <a:blip r:embed="rId5">
                <a:alphaModFix/>
              </a:blip>
              <a:stretch>
                <a:fillRect b="0" l="0" r="0" t="0"/>
              </a:stretch>
            </a:blipFill>
            <a:ln>
              <a:noFill/>
            </a:ln>
            <a:effectLst>
              <a:outerShdw blurRad="101600" rotWithShape="0" algn="bl" dir="18900000" dist="762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13"/>
            <p:cNvSpPr/>
            <p:nvPr/>
          </p:nvSpPr>
          <p:spPr>
            <a:xfrm>
              <a:off x="10602" y="2061879"/>
              <a:ext cx="2732623" cy="12409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13"/>
            <p:cNvSpPr txBox="1"/>
            <p:nvPr/>
          </p:nvSpPr>
          <p:spPr>
            <a:xfrm>
              <a:off x="10602" y="2061879"/>
              <a:ext cx="2732623" cy="12409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Quality assurance was enhanced and updated to deal with the above cases including a COMESA specific configuration tests </a:t>
              </a:r>
              <a:endParaRPr sz="1600">
                <a:solidFill>
                  <a:schemeClr val="dk1"/>
                </a:solidFill>
                <a:latin typeface="Calibri"/>
                <a:ea typeface="Calibri"/>
                <a:cs typeface="Calibri"/>
                <a:sym typeface="Calibri"/>
              </a:endParaRPr>
            </a:p>
          </p:txBody>
        </p:sp>
        <p:sp>
          <p:nvSpPr>
            <p:cNvPr id="1290" name="Google Shape;1290;p113"/>
            <p:cNvSpPr/>
            <p:nvPr/>
          </p:nvSpPr>
          <p:spPr>
            <a:xfrm>
              <a:off x="10602" y="3419702"/>
              <a:ext cx="2732623" cy="1101"/>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13"/>
            <p:cNvSpPr/>
            <p:nvPr/>
          </p:nvSpPr>
          <p:spPr>
            <a:xfrm>
              <a:off x="4578350" y="904272"/>
              <a:ext cx="1358898" cy="1133460"/>
            </a:xfrm>
            <a:prstGeom prst="rect">
              <a:avLst/>
            </a:prstGeom>
            <a:blipFill rotWithShape="1">
              <a:blip r:embed="rId6">
                <a:alphaModFix/>
              </a:blip>
              <a:stretch>
                <a:fillRect b="0" l="0" r="0" t="0"/>
              </a:stretch>
            </a:blipFill>
            <a:ln>
              <a:noFill/>
            </a:ln>
            <a:effectLst>
              <a:outerShdw blurRad="101600" rotWithShape="0" algn="bl" dir="18900000" dist="762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13"/>
            <p:cNvSpPr/>
            <p:nvPr/>
          </p:nvSpPr>
          <p:spPr>
            <a:xfrm>
              <a:off x="3891488" y="2088205"/>
              <a:ext cx="2732623" cy="12409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13"/>
            <p:cNvSpPr txBox="1"/>
            <p:nvPr/>
          </p:nvSpPr>
          <p:spPr>
            <a:xfrm>
              <a:off x="3891488" y="2088205"/>
              <a:ext cx="2732623" cy="12409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Control Center v2 Provides Automated and RBAC controlled for the deployment and operation of the platforms</a:t>
              </a:r>
              <a:endParaRPr sz="1600">
                <a:solidFill>
                  <a:schemeClr val="dk1"/>
                </a:solidFill>
                <a:latin typeface="Calibri"/>
                <a:ea typeface="Calibri"/>
                <a:cs typeface="Calibri"/>
                <a:sym typeface="Calibri"/>
              </a:endParaRPr>
            </a:p>
          </p:txBody>
        </p:sp>
        <p:sp>
          <p:nvSpPr>
            <p:cNvPr id="1294" name="Google Shape;1294;p113"/>
            <p:cNvSpPr/>
            <p:nvPr/>
          </p:nvSpPr>
          <p:spPr>
            <a:xfrm>
              <a:off x="3221435" y="3344292"/>
              <a:ext cx="4072729" cy="6466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13"/>
            <p:cNvSpPr txBox="1"/>
            <p:nvPr/>
          </p:nvSpPr>
          <p:spPr>
            <a:xfrm>
              <a:off x="3221435" y="3344292"/>
              <a:ext cx="4072729" cy="64668"/>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Re-architected for Resilience </a:t>
              </a:r>
              <a:endParaRPr sz="1600">
                <a:solidFill>
                  <a:schemeClr val="dk1"/>
                </a:solidFill>
                <a:latin typeface="Calibri"/>
                <a:ea typeface="Calibri"/>
                <a:cs typeface="Calibri"/>
                <a:sym typeface="Calibri"/>
              </a:endParaRPr>
            </a:p>
            <a:p>
              <a:pPr indent="0" lvl="0" marL="0" marR="0" rtl="0" algn="ctr">
                <a:lnSpc>
                  <a:spcPct val="100000"/>
                </a:lnSpc>
                <a:spcBef>
                  <a:spcPts val="560"/>
                </a:spcBef>
                <a:spcAft>
                  <a:spcPts val="0"/>
                </a:spcAft>
                <a:buClr>
                  <a:schemeClr val="dk1"/>
                </a:buClr>
                <a:buSzPts val="1600"/>
                <a:buFont typeface="Calibri"/>
                <a:buNone/>
              </a:pPr>
              <a:r>
                <a:rPr lang="en" sz="1600">
                  <a:solidFill>
                    <a:schemeClr val="dk1"/>
                  </a:solidFill>
                  <a:latin typeface="Calibri"/>
                  <a:ea typeface="Calibri"/>
                  <a:cs typeface="Calibri"/>
                  <a:sym typeface="Calibri"/>
                </a:rPr>
                <a:t>Monitoring for NOC for secure multi-environment access</a:t>
              </a:r>
              <a:endParaRPr sz="1600">
                <a:solidFill>
                  <a:schemeClr val="dk1"/>
                </a:solidFill>
                <a:latin typeface="Calibri"/>
                <a:ea typeface="Calibri"/>
                <a:cs typeface="Calibri"/>
                <a:sym typeface="Calibri"/>
              </a:endParaRPr>
            </a:p>
            <a:p>
              <a:pPr indent="0" lvl="0" marL="0" marR="0" rtl="0" algn="ctr">
                <a:lnSpc>
                  <a:spcPct val="100000"/>
                </a:lnSpc>
                <a:spcBef>
                  <a:spcPts val="560"/>
                </a:spcBef>
                <a:spcAft>
                  <a:spcPts val="0"/>
                </a:spcAft>
                <a:buClr>
                  <a:schemeClr val="dk1"/>
                </a:buClr>
                <a:buSzPts val="1600"/>
                <a:buFont typeface="Calibri"/>
                <a:buNone/>
              </a:pPr>
              <a:r>
                <a:rPr lang="en" sz="1600">
                  <a:solidFill>
                    <a:schemeClr val="dk1"/>
                  </a:solidFill>
                  <a:latin typeface="Calibri"/>
                  <a:ea typeface="Calibri"/>
                  <a:cs typeface="Calibri"/>
                  <a:sym typeface="Calibri"/>
                </a:rPr>
                <a:t>Multi-target support – custom on-premise and AWS including managed services</a:t>
              </a:r>
              <a:endParaRPr sz="1600">
                <a:solidFill>
                  <a:schemeClr val="dk1"/>
                </a:solidFill>
                <a:latin typeface="Calibri"/>
                <a:ea typeface="Calibri"/>
                <a:cs typeface="Calibri"/>
                <a:sym typeface="Calibri"/>
              </a:endParaRPr>
            </a:p>
          </p:txBody>
        </p:sp>
        <p:sp>
          <p:nvSpPr>
            <p:cNvPr id="1296" name="Google Shape;1296;p113"/>
            <p:cNvSpPr/>
            <p:nvPr/>
          </p:nvSpPr>
          <p:spPr>
            <a:xfrm>
              <a:off x="8616954" y="995605"/>
              <a:ext cx="1119669" cy="961841"/>
            </a:xfrm>
            <a:prstGeom prst="rect">
              <a:avLst/>
            </a:prstGeom>
            <a:blipFill rotWithShape="1">
              <a:blip r:embed="rId7">
                <a:alphaModFix/>
              </a:blip>
              <a:stretch>
                <a:fillRect b="0" l="0" r="0" t="0"/>
              </a:stretch>
            </a:blipFill>
            <a:ln>
              <a:noFill/>
            </a:ln>
            <a:effectLst>
              <a:outerShdw blurRad="101600" rotWithShape="0" algn="bl" dir="18900000" dist="762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13"/>
            <p:cNvSpPr/>
            <p:nvPr/>
          </p:nvSpPr>
          <p:spPr>
            <a:xfrm>
              <a:off x="7782976" y="2066911"/>
              <a:ext cx="2732623" cy="12409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13"/>
            <p:cNvSpPr txBox="1"/>
            <p:nvPr/>
          </p:nvSpPr>
          <p:spPr>
            <a:xfrm>
              <a:off x="7782976" y="2066911"/>
              <a:ext cx="2732623" cy="124094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DFSP Integration Support</a:t>
              </a:r>
              <a:endParaRPr sz="1600">
                <a:solidFill>
                  <a:schemeClr val="dk1"/>
                </a:solidFill>
                <a:latin typeface="Calibri"/>
                <a:ea typeface="Calibri"/>
                <a:cs typeface="Calibri"/>
                <a:sym typeface="Calibri"/>
              </a:endParaRPr>
            </a:p>
          </p:txBody>
        </p:sp>
        <p:sp>
          <p:nvSpPr>
            <p:cNvPr id="1299" name="Google Shape;1299;p113"/>
            <p:cNvSpPr/>
            <p:nvPr/>
          </p:nvSpPr>
          <p:spPr>
            <a:xfrm>
              <a:off x="7782976" y="2856830"/>
              <a:ext cx="2732623" cy="129337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13"/>
            <p:cNvSpPr txBox="1"/>
            <p:nvPr/>
          </p:nvSpPr>
          <p:spPr>
            <a:xfrm>
              <a:off x="7782976" y="2856830"/>
              <a:ext cx="2732623" cy="129337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lang="en" sz="1600">
                  <a:solidFill>
                    <a:schemeClr val="dk1"/>
                  </a:solidFill>
                  <a:latin typeface="Calibri"/>
                  <a:ea typeface="Calibri"/>
                  <a:cs typeface="Calibri"/>
                  <a:sym typeface="Calibri"/>
                </a:rPr>
                <a:t>Test Harness to support automated validation of Core Connectors</a:t>
              </a:r>
              <a:endParaRPr sz="1600">
                <a:solidFill>
                  <a:schemeClr val="dk1"/>
                </a:solidFill>
                <a:latin typeface="Calibri"/>
                <a:ea typeface="Calibri"/>
                <a:cs typeface="Calibri"/>
                <a:sym typeface="Calibri"/>
              </a:endParaRPr>
            </a:p>
            <a:p>
              <a:pPr indent="0" lvl="0" marL="0" marR="0" rtl="0" algn="ctr">
                <a:lnSpc>
                  <a:spcPct val="100000"/>
                </a:lnSpc>
                <a:spcBef>
                  <a:spcPts val="560"/>
                </a:spcBef>
                <a:spcAft>
                  <a:spcPts val="0"/>
                </a:spcAft>
                <a:buClr>
                  <a:schemeClr val="dk1"/>
                </a:buClr>
                <a:buSzPts val="1600"/>
                <a:buFont typeface="Calibri"/>
                <a:buNone/>
              </a:pPr>
              <a:r>
                <a:rPr lang="en" sz="1600">
                  <a:solidFill>
                    <a:schemeClr val="dk1"/>
                  </a:solidFill>
                  <a:latin typeface="Calibri"/>
                  <a:ea typeface="Calibri"/>
                  <a:cs typeface="Calibri"/>
                  <a:sym typeface="Calibri"/>
                </a:rPr>
                <a:t>Visualisation Portal updated to include FX and inter-scheme transaction data.</a:t>
              </a:r>
              <a:endParaRPr/>
            </a:p>
            <a:p>
              <a:pPr indent="0" lvl="0" marL="0" marR="0" rtl="0" algn="ctr">
                <a:lnSpc>
                  <a:spcPct val="100000"/>
                </a:lnSpc>
                <a:spcBef>
                  <a:spcPts val="560"/>
                </a:spcBef>
                <a:spcAft>
                  <a:spcPts val="0"/>
                </a:spcAft>
                <a:buClr>
                  <a:schemeClr val="dk1"/>
                </a:buClr>
                <a:buSzPts val="1600"/>
                <a:buFont typeface="Calibri"/>
                <a:buNone/>
              </a:pPr>
              <a:r>
                <a:rPr lang="en" sz="1600">
                  <a:solidFill>
                    <a:schemeClr val="dk1"/>
                  </a:solidFill>
                  <a:latin typeface="Calibri"/>
                  <a:ea typeface="Calibri"/>
                  <a:cs typeface="Calibri"/>
                  <a:sym typeface="Calibri"/>
                </a:rPr>
                <a:t>Documentation to support capacity building with local System Integrators</a:t>
              </a:r>
              <a:endParaRPr/>
            </a:p>
          </p:txBody>
        </p:sp>
      </p:grpSp>
      <p:sp>
        <p:nvSpPr>
          <p:cNvPr id="1301" name="Google Shape;1301;p113"/>
          <p:cNvSpPr txBox="1"/>
          <p:nvPr/>
        </p:nvSpPr>
        <p:spPr>
          <a:xfrm>
            <a:off x="1098550" y="5455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Mojaloop Operational Enhancements</a:t>
            </a:r>
            <a:endParaRPr b="1" sz="3200">
              <a:solidFill>
                <a:schemeClr val="lt1"/>
              </a:solidFill>
              <a:latin typeface="Gill Sans"/>
              <a:ea typeface="Gill Sans"/>
              <a:cs typeface="Gill Sans"/>
              <a:sym typeface="Gill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14"/>
          <p:cNvSpPr txBox="1"/>
          <p:nvPr/>
        </p:nvSpPr>
        <p:spPr>
          <a:xfrm>
            <a:off x="768350" y="1474750"/>
            <a:ext cx="10515600" cy="4351338"/>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15000"/>
              </a:lnSpc>
              <a:spcBef>
                <a:spcPts val="0"/>
              </a:spcBef>
              <a:spcAft>
                <a:spcPts val="0"/>
              </a:spcAft>
              <a:buClr>
                <a:schemeClr val="dk1"/>
              </a:buClr>
              <a:buSzPts val="1800"/>
              <a:buFont typeface="Calibri"/>
              <a:buAutoNum type="arabicPeriod"/>
            </a:pPr>
            <a:r>
              <a:rPr lang="en" sz="1800">
                <a:solidFill>
                  <a:schemeClr val="dk1"/>
                </a:solidFill>
                <a:latin typeface="Arial"/>
                <a:ea typeface="Arial"/>
                <a:cs typeface="Arial"/>
                <a:sym typeface="Arial"/>
              </a:rPr>
              <a:t>The demonstration takes place in the </a:t>
            </a:r>
            <a:r>
              <a:rPr b="1" i="1" lang="en" sz="1800">
                <a:solidFill>
                  <a:schemeClr val="dk1"/>
                </a:solidFill>
                <a:latin typeface="Arial"/>
                <a:ea typeface="Arial"/>
                <a:cs typeface="Arial"/>
                <a:sym typeface="Arial"/>
              </a:rPr>
              <a:t>COMESA DRPP staging environment</a:t>
            </a:r>
            <a:r>
              <a:rPr lang="en" sz="1800">
                <a:solidFill>
                  <a:schemeClr val="dk1"/>
                </a:solidFill>
                <a:latin typeface="Arial"/>
                <a:ea typeface="Arial"/>
                <a:cs typeface="Arial"/>
                <a:sym typeface="Arial"/>
              </a:rPr>
              <a:t>. It is managed via the Control Center v2 hosted in AWS, the Dev and Staging Environments it manages are deployed in the INFITX on-premise Mojaloop Lab. </a:t>
            </a:r>
            <a:endParaRPr/>
          </a:p>
          <a:p>
            <a:pPr indent="-342900" lvl="0" marL="342900" marR="0" rtl="0" algn="l">
              <a:lnSpc>
                <a:spcPct val="115000"/>
              </a:lnSpc>
              <a:spcBef>
                <a:spcPts val="1800"/>
              </a:spcBef>
              <a:spcAft>
                <a:spcPts val="0"/>
              </a:spcAft>
              <a:buClr>
                <a:schemeClr val="dk1"/>
              </a:buClr>
              <a:buSzPts val="1800"/>
              <a:buFont typeface="Calibri"/>
              <a:buAutoNum type="arabicPeriod"/>
            </a:pPr>
            <a:r>
              <a:rPr lang="en" sz="1800">
                <a:solidFill>
                  <a:schemeClr val="dk1"/>
                </a:solidFill>
                <a:latin typeface="Arial"/>
                <a:ea typeface="Arial"/>
                <a:cs typeface="Arial"/>
                <a:sym typeface="Arial"/>
              </a:rPr>
              <a:t>This environment contains two emulated national IIPS representing Zambia and Malawi connected via proxies to the Region DRPP Hub. </a:t>
            </a:r>
            <a:endParaRPr/>
          </a:p>
          <a:p>
            <a:pPr indent="-342900" lvl="0" marL="342900" marR="0" rtl="0" algn="l">
              <a:lnSpc>
                <a:spcPct val="115000"/>
              </a:lnSpc>
              <a:spcBef>
                <a:spcPts val="1800"/>
              </a:spcBef>
              <a:spcAft>
                <a:spcPts val="0"/>
              </a:spcAft>
              <a:buClr>
                <a:schemeClr val="dk1"/>
              </a:buClr>
              <a:buSzPts val="1800"/>
              <a:buFont typeface="Calibri"/>
              <a:buAutoNum type="arabicPeriod"/>
            </a:pPr>
            <a:r>
              <a:rPr lang="en" sz="1800">
                <a:solidFill>
                  <a:schemeClr val="dk1"/>
                </a:solidFill>
                <a:latin typeface="Arial"/>
                <a:ea typeface="Arial"/>
                <a:cs typeface="Arial"/>
                <a:sym typeface="Arial"/>
              </a:rPr>
              <a:t>In anticipation of the regulatory approval, the early adopters are supported through simulation or their Open API staging system.  </a:t>
            </a:r>
            <a:endParaRPr/>
          </a:p>
          <a:p>
            <a:pPr indent="-342900" lvl="0" marL="342900" marR="0" rtl="0" algn="l">
              <a:lnSpc>
                <a:spcPct val="115000"/>
              </a:lnSpc>
              <a:spcBef>
                <a:spcPts val="1800"/>
              </a:spcBef>
              <a:spcAft>
                <a:spcPts val="0"/>
              </a:spcAft>
              <a:buClr>
                <a:schemeClr val="dk1"/>
              </a:buClr>
              <a:buSzPts val="1800"/>
              <a:buFont typeface="Calibri"/>
              <a:buAutoNum type="arabicPeriod"/>
            </a:pPr>
            <a:r>
              <a:rPr lang="en" sz="1800">
                <a:solidFill>
                  <a:schemeClr val="dk1"/>
                </a:solidFill>
                <a:latin typeface="Arial"/>
                <a:ea typeface="Arial"/>
                <a:cs typeface="Arial"/>
                <a:sym typeface="Arial"/>
              </a:rPr>
              <a:t>Airtel in Zambia and the National Bank of Malawi are connected to their respective e-N-IIPS via the enhanced participation tools. A Forex provider, candidate FDH is simulated supporting this corridor connected to the Hub. ISO 20022 for IIPS is used end-to-end.  </a:t>
            </a:r>
            <a:endParaRPr/>
          </a:p>
          <a:p>
            <a:pPr indent="-50800" lvl="0" marL="228600" marR="0" rtl="0" algn="l">
              <a:lnSpc>
                <a:spcPct val="90000"/>
              </a:lnSpc>
              <a:spcBef>
                <a:spcPts val="18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08" name="Google Shape;1308;p114"/>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COMESA DRPP Demo</a:t>
            </a:r>
            <a:endParaRPr b="1" sz="3200">
              <a:solidFill>
                <a:schemeClr val="lt1"/>
              </a:solidFill>
              <a:latin typeface="Gill Sans"/>
              <a:ea typeface="Gill Sans"/>
              <a:cs typeface="Gill Sans"/>
              <a:sym typeface="Gill Sans"/>
            </a:endParaRPr>
          </a:p>
        </p:txBody>
      </p:sp>
      <p:grpSp>
        <p:nvGrpSpPr>
          <p:cNvPr id="1309" name="Google Shape;1309;p114"/>
          <p:cNvGrpSpPr/>
          <p:nvPr/>
        </p:nvGrpSpPr>
        <p:grpSpPr>
          <a:xfrm>
            <a:off x="118780" y="6012570"/>
            <a:ext cx="11938029" cy="769144"/>
            <a:chOff x="165805" y="92797"/>
            <a:chExt cx="11938029" cy="769144"/>
          </a:xfrm>
        </p:grpSpPr>
        <p:pic>
          <p:nvPicPr>
            <p:cNvPr id="1310" name="Google Shape;1310;p114"/>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311" name="Google Shape;1311;p114"/>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grpSp>
        <p:nvGrpSpPr>
          <p:cNvPr id="1317" name="Google Shape;1317;p115"/>
          <p:cNvGrpSpPr/>
          <p:nvPr/>
        </p:nvGrpSpPr>
        <p:grpSpPr>
          <a:xfrm>
            <a:off x="118780" y="6012570"/>
            <a:ext cx="11938029" cy="769144"/>
            <a:chOff x="165805" y="92797"/>
            <a:chExt cx="11938029" cy="769144"/>
          </a:xfrm>
        </p:grpSpPr>
        <p:pic>
          <p:nvPicPr>
            <p:cNvPr id="1318" name="Google Shape;1318;p115"/>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319" name="Google Shape;1319;p115"/>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
        <p:nvSpPr>
          <p:cNvPr id="1320" name="Google Shape;1320;p115"/>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DEMO Scenario</a:t>
            </a:r>
            <a:endParaRPr b="1" sz="3200">
              <a:solidFill>
                <a:schemeClr val="lt1"/>
              </a:solidFill>
              <a:latin typeface="Gill Sans"/>
              <a:ea typeface="Gill Sans"/>
              <a:cs typeface="Gill Sans"/>
              <a:sym typeface="Gill Sans"/>
            </a:endParaRPr>
          </a:p>
        </p:txBody>
      </p:sp>
      <p:grpSp>
        <p:nvGrpSpPr>
          <p:cNvPr id="1321" name="Google Shape;1321;p115"/>
          <p:cNvGrpSpPr/>
          <p:nvPr/>
        </p:nvGrpSpPr>
        <p:grpSpPr>
          <a:xfrm>
            <a:off x="118780" y="6012570"/>
            <a:ext cx="11938029" cy="769144"/>
            <a:chOff x="165805" y="92797"/>
            <a:chExt cx="11938029" cy="769144"/>
          </a:xfrm>
        </p:grpSpPr>
        <p:pic>
          <p:nvPicPr>
            <p:cNvPr id="1322" name="Google Shape;1322;p115"/>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323" name="Google Shape;1323;p115"/>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324" name="Google Shape;1324;p115"/>
          <p:cNvGrpSpPr/>
          <p:nvPr/>
        </p:nvGrpSpPr>
        <p:grpSpPr>
          <a:xfrm>
            <a:off x="4702041" y="3029554"/>
            <a:ext cx="3634200" cy="1989300"/>
            <a:chOff x="4726475" y="1156400"/>
            <a:chExt cx="3634200" cy="1989300"/>
          </a:xfrm>
        </p:grpSpPr>
        <p:sp>
          <p:nvSpPr>
            <p:cNvPr id="1325" name="Google Shape;1325;p115"/>
            <p:cNvSpPr/>
            <p:nvPr/>
          </p:nvSpPr>
          <p:spPr>
            <a:xfrm>
              <a:off x="4726475" y="1156400"/>
              <a:ext cx="3634200" cy="1989300"/>
            </a:xfrm>
            <a:prstGeom prst="flowChartDelay">
              <a:avLst/>
            </a:prstGeom>
            <a:solidFill>
              <a:srgbClr val="0051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sp>
          <p:nvSpPr>
            <p:cNvPr id="1326" name="Google Shape;1326;p115"/>
            <p:cNvSpPr txBox="1"/>
            <p:nvPr/>
          </p:nvSpPr>
          <p:spPr>
            <a:xfrm>
              <a:off x="6554525" y="1227975"/>
              <a:ext cx="13671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1800"/>
                <a:buFont typeface="Roboto"/>
                <a:buNone/>
              </a:pPr>
              <a:r>
                <a:rPr lang="en" sz="1800">
                  <a:solidFill>
                    <a:schemeClr val="lt1"/>
                  </a:solidFill>
                  <a:latin typeface="Roboto"/>
                  <a:ea typeface="Roboto"/>
                  <a:cs typeface="Roboto"/>
                  <a:sym typeface="Roboto"/>
                </a:rPr>
                <a:t>MWK</a:t>
              </a:r>
              <a:endParaRPr sz="1800">
                <a:solidFill>
                  <a:schemeClr val="lt1"/>
                </a:solidFill>
                <a:latin typeface="Roboto"/>
                <a:ea typeface="Roboto"/>
                <a:cs typeface="Roboto"/>
                <a:sym typeface="Roboto"/>
              </a:endParaRPr>
            </a:p>
          </p:txBody>
        </p:sp>
      </p:grpSp>
      <p:grpSp>
        <p:nvGrpSpPr>
          <p:cNvPr id="1327" name="Google Shape;1327;p115"/>
          <p:cNvGrpSpPr/>
          <p:nvPr/>
        </p:nvGrpSpPr>
        <p:grpSpPr>
          <a:xfrm>
            <a:off x="758891" y="3029554"/>
            <a:ext cx="3456000" cy="1989300"/>
            <a:chOff x="783325" y="1156400"/>
            <a:chExt cx="3456000" cy="1989300"/>
          </a:xfrm>
        </p:grpSpPr>
        <p:sp>
          <p:nvSpPr>
            <p:cNvPr id="1328" name="Google Shape;1328;p115"/>
            <p:cNvSpPr/>
            <p:nvPr/>
          </p:nvSpPr>
          <p:spPr>
            <a:xfrm rot="10800000">
              <a:off x="783325" y="1156400"/>
              <a:ext cx="3456000" cy="1989300"/>
            </a:xfrm>
            <a:prstGeom prst="flowChartDelay">
              <a:avLst/>
            </a:prstGeom>
            <a:solidFill>
              <a:srgbClr val="1780A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sp>
          <p:nvSpPr>
            <p:cNvPr id="1329" name="Google Shape;1329;p115"/>
            <p:cNvSpPr txBox="1"/>
            <p:nvPr/>
          </p:nvSpPr>
          <p:spPr>
            <a:xfrm>
              <a:off x="1734000" y="1227975"/>
              <a:ext cx="1367100" cy="4617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lt1"/>
                </a:buClr>
                <a:buSzPts val="1800"/>
                <a:buFont typeface="Roboto"/>
                <a:buNone/>
              </a:pPr>
              <a:r>
                <a:rPr lang="en" sz="1800">
                  <a:solidFill>
                    <a:schemeClr val="lt1"/>
                  </a:solidFill>
                  <a:latin typeface="Roboto"/>
                  <a:ea typeface="Roboto"/>
                  <a:cs typeface="Roboto"/>
                  <a:sym typeface="Roboto"/>
                </a:rPr>
                <a:t>ZMW</a:t>
              </a:r>
              <a:endParaRPr sz="1800">
                <a:solidFill>
                  <a:schemeClr val="lt1"/>
                </a:solidFill>
                <a:latin typeface="Roboto"/>
                <a:ea typeface="Roboto"/>
                <a:cs typeface="Roboto"/>
                <a:sym typeface="Roboto"/>
              </a:endParaRPr>
            </a:p>
          </p:txBody>
        </p:sp>
      </p:grpSp>
      <p:sp>
        <p:nvSpPr>
          <p:cNvPr id="1330" name="Google Shape;1330;p115"/>
          <p:cNvSpPr/>
          <p:nvPr/>
        </p:nvSpPr>
        <p:spPr>
          <a:xfrm>
            <a:off x="3612841" y="2645229"/>
            <a:ext cx="1714500" cy="2190000"/>
          </a:xfrm>
          <a:prstGeom prst="rect">
            <a:avLst/>
          </a:prstGeom>
          <a:solidFill>
            <a:srgbClr val="EEEEEE">
              <a:alpha val="46666"/>
            </a:srgbClr>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1700"/>
              <a:buFont typeface="Roboto"/>
              <a:buNone/>
            </a:pPr>
            <a:r>
              <a:rPr b="1" lang="en" sz="1700">
                <a:solidFill>
                  <a:schemeClr val="dk1"/>
                </a:solidFill>
                <a:latin typeface="Roboto"/>
                <a:ea typeface="Roboto"/>
                <a:cs typeface="Roboto"/>
                <a:sym typeface="Roboto"/>
              </a:rPr>
              <a:t>DRPP</a:t>
            </a:r>
            <a:endParaRPr b="1" sz="1700">
              <a:solidFill>
                <a:schemeClr val="dk1"/>
              </a:solidFill>
              <a:latin typeface="Roboto"/>
              <a:ea typeface="Roboto"/>
              <a:cs typeface="Roboto"/>
              <a:sym typeface="Roboto"/>
            </a:endParaRPr>
          </a:p>
        </p:txBody>
      </p:sp>
      <p:sp>
        <p:nvSpPr>
          <p:cNvPr id="1331" name="Google Shape;1331;p115"/>
          <p:cNvSpPr/>
          <p:nvPr/>
        </p:nvSpPr>
        <p:spPr>
          <a:xfrm>
            <a:off x="3801866" y="3880054"/>
            <a:ext cx="1367100" cy="323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000"/>
              <a:buFont typeface="Roboto"/>
              <a:buNone/>
            </a:pPr>
            <a:r>
              <a:rPr lang="en" sz="1000">
                <a:solidFill>
                  <a:schemeClr val="dk1"/>
                </a:solidFill>
                <a:latin typeface="Roboto"/>
                <a:ea typeface="Roboto"/>
                <a:cs typeface="Roboto"/>
                <a:sym typeface="Roboto"/>
              </a:rPr>
              <a:t>Foreign Exchange Provider</a:t>
            </a:r>
            <a:endParaRPr sz="1000">
              <a:solidFill>
                <a:schemeClr val="dk1"/>
              </a:solidFill>
              <a:latin typeface="Roboto"/>
              <a:ea typeface="Roboto"/>
              <a:cs typeface="Roboto"/>
              <a:sym typeface="Roboto"/>
            </a:endParaRPr>
          </a:p>
        </p:txBody>
      </p:sp>
      <p:grpSp>
        <p:nvGrpSpPr>
          <p:cNvPr id="1332" name="Google Shape;1332;p115"/>
          <p:cNvGrpSpPr/>
          <p:nvPr/>
        </p:nvGrpSpPr>
        <p:grpSpPr>
          <a:xfrm>
            <a:off x="1624566" y="3169304"/>
            <a:ext cx="5806125" cy="1731287"/>
            <a:chOff x="1649000" y="1296150"/>
            <a:chExt cx="5806125" cy="1731287"/>
          </a:xfrm>
        </p:grpSpPr>
        <p:sp>
          <p:nvSpPr>
            <p:cNvPr id="1333" name="Google Shape;1333;p115"/>
            <p:cNvSpPr/>
            <p:nvPr/>
          </p:nvSpPr>
          <p:spPr>
            <a:xfrm>
              <a:off x="5568323" y="1347251"/>
              <a:ext cx="986202" cy="16801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sp>
          <p:nvSpPr>
            <p:cNvPr id="1334" name="Google Shape;1334;p115"/>
            <p:cNvSpPr/>
            <p:nvPr/>
          </p:nvSpPr>
          <p:spPr>
            <a:xfrm>
              <a:off x="1649000" y="1757925"/>
              <a:ext cx="816300" cy="1052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Airtel</a:t>
              </a:r>
              <a:endParaRPr sz="1100">
                <a:solidFill>
                  <a:schemeClr val="dk1"/>
                </a:solidFill>
                <a:latin typeface="Roboto"/>
                <a:ea typeface="Roboto"/>
                <a:cs typeface="Roboto"/>
                <a:sym typeface="Roboto"/>
              </a:endParaRPr>
            </a:p>
            <a:p>
              <a:pPr indent="0" lvl="0" marL="0" marR="0" rtl="0" algn="l">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FSP</a:t>
              </a:r>
              <a:endParaRPr sz="1800">
                <a:solidFill>
                  <a:schemeClr val="dk1"/>
                </a:solidFill>
                <a:latin typeface="Roboto"/>
                <a:ea typeface="Roboto"/>
                <a:cs typeface="Roboto"/>
                <a:sym typeface="Roboto"/>
              </a:endParaRPr>
            </a:p>
          </p:txBody>
        </p:sp>
        <p:sp>
          <p:nvSpPr>
            <p:cNvPr id="1335" name="Google Shape;1335;p115"/>
            <p:cNvSpPr/>
            <p:nvPr/>
          </p:nvSpPr>
          <p:spPr>
            <a:xfrm>
              <a:off x="6554525" y="1850443"/>
              <a:ext cx="900600" cy="86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r">
                <a:spcBef>
                  <a:spcPts val="0"/>
                </a:spcBef>
                <a:spcAft>
                  <a:spcPts val="0"/>
                </a:spcAft>
                <a:buClr>
                  <a:schemeClr val="dk1"/>
                </a:buClr>
                <a:buSzPts val="1100"/>
                <a:buFont typeface="Roboto"/>
                <a:buNone/>
              </a:pPr>
              <a:r>
                <a:rPr lang="en" sz="1100">
                  <a:solidFill>
                    <a:schemeClr val="dk1"/>
                  </a:solidFill>
                  <a:latin typeface="Roboto"/>
                  <a:ea typeface="Roboto"/>
                  <a:cs typeface="Roboto"/>
                  <a:sym typeface="Roboto"/>
                </a:rPr>
                <a:t>NBM</a:t>
              </a:r>
              <a:endParaRPr sz="1100">
                <a:solidFill>
                  <a:schemeClr val="dk1"/>
                </a:solidFill>
                <a:latin typeface="Roboto"/>
                <a:ea typeface="Roboto"/>
                <a:cs typeface="Roboto"/>
                <a:sym typeface="Roboto"/>
              </a:endParaRPr>
            </a:p>
            <a:p>
              <a:pPr indent="0" lvl="0" marL="0" marR="0" rtl="0" algn="r">
                <a:spcBef>
                  <a:spcPts val="0"/>
                </a:spcBef>
                <a:spcAft>
                  <a:spcPts val="0"/>
                </a:spcAft>
                <a:buClr>
                  <a:schemeClr val="dk1"/>
                </a:buClr>
                <a:buSzPts val="1100"/>
                <a:buFont typeface="Roboto"/>
                <a:buNone/>
              </a:pPr>
              <a:r>
                <a:rPr lang="en" sz="1100">
                  <a:solidFill>
                    <a:schemeClr val="dk1"/>
                  </a:solidFill>
                  <a:latin typeface="Roboto"/>
                  <a:ea typeface="Roboto"/>
                  <a:cs typeface="Roboto"/>
                  <a:sym typeface="Roboto"/>
                </a:rPr>
                <a:t>FSP</a:t>
              </a:r>
              <a:endParaRPr sz="1100">
                <a:solidFill>
                  <a:schemeClr val="dk1"/>
                </a:solidFill>
                <a:latin typeface="Roboto"/>
                <a:ea typeface="Roboto"/>
                <a:cs typeface="Roboto"/>
                <a:sym typeface="Roboto"/>
              </a:endParaRPr>
            </a:p>
          </p:txBody>
        </p:sp>
        <p:sp>
          <p:nvSpPr>
            <p:cNvPr id="1336" name="Google Shape;1336;p115"/>
            <p:cNvSpPr/>
            <p:nvPr/>
          </p:nvSpPr>
          <p:spPr>
            <a:xfrm>
              <a:off x="2465150" y="1347281"/>
              <a:ext cx="986202" cy="1680156"/>
            </a:xfrm>
            <a:prstGeom prst="flowChartTerminator">
              <a:avLst/>
            </a:prstGeom>
            <a:solidFill>
              <a:schemeClr val="lt2"/>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sp>
          <p:nvSpPr>
            <p:cNvPr id="1337" name="Google Shape;1337;p115"/>
            <p:cNvSpPr txBox="1"/>
            <p:nvPr/>
          </p:nvSpPr>
          <p:spPr>
            <a:xfrm>
              <a:off x="2543000" y="1296150"/>
              <a:ext cx="816300" cy="600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Emulated </a:t>
              </a:r>
              <a:endParaRPr sz="9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National</a:t>
              </a:r>
              <a:endParaRPr sz="9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IIPS </a:t>
              </a:r>
              <a:endParaRPr sz="1100">
                <a:solidFill>
                  <a:schemeClr val="dk2"/>
                </a:solidFill>
                <a:latin typeface="Roboto"/>
                <a:ea typeface="Roboto"/>
                <a:cs typeface="Roboto"/>
                <a:sym typeface="Roboto"/>
              </a:endParaRPr>
            </a:p>
          </p:txBody>
        </p:sp>
        <p:sp>
          <p:nvSpPr>
            <p:cNvPr id="1338" name="Google Shape;1338;p115"/>
            <p:cNvSpPr txBox="1"/>
            <p:nvPr/>
          </p:nvSpPr>
          <p:spPr>
            <a:xfrm>
              <a:off x="5654100" y="1296151"/>
              <a:ext cx="816300" cy="600300"/>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Emulated </a:t>
              </a:r>
              <a:endParaRPr sz="9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National</a:t>
              </a:r>
              <a:endParaRPr sz="900">
                <a:solidFill>
                  <a:srgbClr val="44546A"/>
                </a:solidFill>
                <a:latin typeface="Roboto"/>
                <a:ea typeface="Roboto"/>
                <a:cs typeface="Roboto"/>
                <a:sym typeface="Roboto"/>
              </a:endParaRPr>
            </a:p>
            <a:p>
              <a:pPr indent="0" lvl="0" marL="0" marR="0" rtl="0" algn="ctr">
                <a:spcBef>
                  <a:spcPts val="0"/>
                </a:spcBef>
                <a:spcAft>
                  <a:spcPts val="0"/>
                </a:spcAft>
                <a:buClr>
                  <a:schemeClr val="dk1"/>
                </a:buClr>
                <a:buSzPts val="1100"/>
                <a:buFont typeface="Arial"/>
                <a:buNone/>
              </a:pPr>
              <a:r>
                <a:rPr lang="en" sz="900">
                  <a:solidFill>
                    <a:srgbClr val="44546A"/>
                  </a:solidFill>
                  <a:latin typeface="Roboto"/>
                  <a:ea typeface="Roboto"/>
                  <a:cs typeface="Roboto"/>
                  <a:sym typeface="Roboto"/>
                </a:rPr>
                <a:t>IIPS </a:t>
              </a:r>
              <a:endParaRPr sz="1100">
                <a:solidFill>
                  <a:srgbClr val="44546A"/>
                </a:solidFill>
                <a:latin typeface="Roboto"/>
                <a:ea typeface="Roboto"/>
                <a:cs typeface="Roboto"/>
                <a:sym typeface="Roboto"/>
              </a:endParaRPr>
            </a:p>
          </p:txBody>
        </p:sp>
      </p:grpSp>
      <p:grpSp>
        <p:nvGrpSpPr>
          <p:cNvPr id="1339" name="Google Shape;1339;p115"/>
          <p:cNvGrpSpPr/>
          <p:nvPr/>
        </p:nvGrpSpPr>
        <p:grpSpPr>
          <a:xfrm>
            <a:off x="5445505" y="5486960"/>
            <a:ext cx="6238100" cy="384690"/>
            <a:chOff x="1750225" y="3297375"/>
            <a:chExt cx="6238100" cy="384690"/>
          </a:xfrm>
        </p:grpSpPr>
        <p:sp>
          <p:nvSpPr>
            <p:cNvPr id="1340" name="Google Shape;1340;p115"/>
            <p:cNvSpPr/>
            <p:nvPr/>
          </p:nvSpPr>
          <p:spPr>
            <a:xfrm>
              <a:off x="1750225" y="3376413"/>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1</a:t>
              </a:r>
              <a:endParaRPr b="1" sz="900">
                <a:solidFill>
                  <a:schemeClr val="dk1"/>
                </a:solidFill>
                <a:latin typeface="Roboto"/>
                <a:ea typeface="Roboto"/>
                <a:cs typeface="Roboto"/>
                <a:sym typeface="Roboto"/>
              </a:endParaRPr>
            </a:p>
          </p:txBody>
        </p:sp>
        <p:sp>
          <p:nvSpPr>
            <p:cNvPr id="1341" name="Google Shape;1341;p115"/>
            <p:cNvSpPr txBox="1"/>
            <p:nvPr/>
          </p:nvSpPr>
          <p:spPr>
            <a:xfrm>
              <a:off x="2120325" y="3297375"/>
              <a:ext cx="5868000" cy="38469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00"/>
                <a:buFont typeface="Roboto"/>
                <a:buNone/>
              </a:pPr>
              <a:r>
                <a:rPr i="1" lang="en" sz="1300">
                  <a:solidFill>
                    <a:schemeClr val="dk1"/>
                  </a:solidFill>
                  <a:latin typeface="Roboto"/>
                  <a:ea typeface="Roboto"/>
                  <a:cs typeface="Roboto"/>
                  <a:sym typeface="Roboto"/>
                </a:rPr>
                <a:t>Discovery</a:t>
              </a:r>
              <a:r>
                <a:rPr lang="en" sz="1300">
                  <a:solidFill>
                    <a:schemeClr val="dk1"/>
                  </a:solidFill>
                  <a:latin typeface="Roboto"/>
                  <a:ea typeface="Roboto"/>
                  <a:cs typeface="Roboto"/>
                  <a:sym typeface="Roboto"/>
                </a:rPr>
                <a:t> of Beneficiary, confirmation of accounts and currencies </a:t>
              </a:r>
              <a:endParaRPr sz="1300">
                <a:solidFill>
                  <a:schemeClr val="dk1"/>
                </a:solidFill>
                <a:latin typeface="Roboto"/>
                <a:ea typeface="Roboto"/>
                <a:cs typeface="Roboto"/>
                <a:sym typeface="Roboto"/>
              </a:endParaRPr>
            </a:p>
          </p:txBody>
        </p:sp>
      </p:grpSp>
      <p:grpSp>
        <p:nvGrpSpPr>
          <p:cNvPr id="1342" name="Google Shape;1342;p115"/>
          <p:cNvGrpSpPr/>
          <p:nvPr/>
        </p:nvGrpSpPr>
        <p:grpSpPr>
          <a:xfrm>
            <a:off x="5445505" y="5715560"/>
            <a:ext cx="5588600" cy="384900"/>
            <a:chOff x="1750225" y="3525975"/>
            <a:chExt cx="5588600" cy="384900"/>
          </a:xfrm>
        </p:grpSpPr>
        <p:sp>
          <p:nvSpPr>
            <p:cNvPr id="1343" name="Google Shape;1343;p115"/>
            <p:cNvSpPr/>
            <p:nvPr/>
          </p:nvSpPr>
          <p:spPr>
            <a:xfrm>
              <a:off x="1750225" y="360502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2</a:t>
              </a:r>
              <a:endParaRPr b="1" sz="900">
                <a:solidFill>
                  <a:schemeClr val="dk1"/>
                </a:solidFill>
                <a:latin typeface="Roboto"/>
                <a:ea typeface="Roboto"/>
                <a:cs typeface="Roboto"/>
                <a:sym typeface="Roboto"/>
              </a:endParaRPr>
            </a:p>
          </p:txBody>
        </p:sp>
        <p:sp>
          <p:nvSpPr>
            <p:cNvPr id="1344" name="Google Shape;1344;p115"/>
            <p:cNvSpPr txBox="1"/>
            <p:nvPr/>
          </p:nvSpPr>
          <p:spPr>
            <a:xfrm>
              <a:off x="2120325" y="3525975"/>
              <a:ext cx="5218500" cy="384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00"/>
                <a:buFont typeface="Roboto"/>
                <a:buNone/>
              </a:pPr>
              <a:r>
                <a:rPr i="1" lang="en" sz="1300">
                  <a:solidFill>
                    <a:schemeClr val="dk1"/>
                  </a:solidFill>
                  <a:latin typeface="Roboto"/>
                  <a:ea typeface="Roboto"/>
                  <a:cs typeface="Roboto"/>
                  <a:sym typeface="Roboto"/>
                </a:rPr>
                <a:t>Agreement</a:t>
              </a:r>
              <a:r>
                <a:rPr lang="en" sz="1300">
                  <a:solidFill>
                    <a:schemeClr val="dk1"/>
                  </a:solidFill>
                  <a:latin typeface="Roboto"/>
                  <a:ea typeface="Roboto"/>
                  <a:cs typeface="Roboto"/>
                  <a:sym typeface="Roboto"/>
                </a:rPr>
                <a:t> of conversion terms with Foreign Exchange Provider</a:t>
              </a:r>
              <a:endParaRPr sz="1300">
                <a:solidFill>
                  <a:schemeClr val="dk1"/>
                </a:solidFill>
                <a:latin typeface="Roboto"/>
                <a:ea typeface="Roboto"/>
                <a:cs typeface="Roboto"/>
                <a:sym typeface="Roboto"/>
              </a:endParaRPr>
            </a:p>
          </p:txBody>
        </p:sp>
      </p:grpSp>
      <p:grpSp>
        <p:nvGrpSpPr>
          <p:cNvPr id="1345" name="Google Shape;1345;p115"/>
          <p:cNvGrpSpPr/>
          <p:nvPr/>
        </p:nvGrpSpPr>
        <p:grpSpPr>
          <a:xfrm>
            <a:off x="5445496" y="5944160"/>
            <a:ext cx="5598231" cy="384900"/>
            <a:chOff x="1750217" y="3754575"/>
            <a:chExt cx="5456359" cy="384900"/>
          </a:xfrm>
        </p:grpSpPr>
        <p:sp>
          <p:nvSpPr>
            <p:cNvPr id="1346" name="Google Shape;1346;p115"/>
            <p:cNvSpPr/>
            <p:nvPr/>
          </p:nvSpPr>
          <p:spPr>
            <a:xfrm>
              <a:off x="1750217" y="383362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3</a:t>
              </a:r>
              <a:endParaRPr b="1" sz="900">
                <a:solidFill>
                  <a:schemeClr val="dk1"/>
                </a:solidFill>
                <a:latin typeface="Roboto"/>
                <a:ea typeface="Roboto"/>
                <a:cs typeface="Roboto"/>
                <a:sym typeface="Roboto"/>
              </a:endParaRPr>
            </a:p>
          </p:txBody>
        </p:sp>
        <p:sp>
          <p:nvSpPr>
            <p:cNvPr id="1347" name="Google Shape;1347;p115"/>
            <p:cNvSpPr txBox="1"/>
            <p:nvPr/>
          </p:nvSpPr>
          <p:spPr>
            <a:xfrm>
              <a:off x="2120325" y="3754575"/>
              <a:ext cx="5086251" cy="3849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00"/>
                <a:buFont typeface="Roboto"/>
                <a:buNone/>
              </a:pPr>
              <a:r>
                <a:rPr i="1" lang="en" sz="1300">
                  <a:solidFill>
                    <a:schemeClr val="dk1"/>
                  </a:solidFill>
                  <a:latin typeface="Roboto"/>
                  <a:ea typeface="Roboto"/>
                  <a:cs typeface="Roboto"/>
                  <a:sym typeface="Roboto"/>
                </a:rPr>
                <a:t>Agreement</a:t>
              </a:r>
              <a:r>
                <a:rPr lang="en" sz="1300">
                  <a:solidFill>
                    <a:schemeClr val="dk1"/>
                  </a:solidFill>
                  <a:latin typeface="Roboto"/>
                  <a:ea typeface="Roboto"/>
                  <a:cs typeface="Roboto"/>
                  <a:sym typeface="Roboto"/>
                </a:rPr>
                <a:t> of transfer terms with Creditor Financial Service Provider</a:t>
              </a:r>
              <a:endParaRPr sz="1300">
                <a:solidFill>
                  <a:schemeClr val="dk1"/>
                </a:solidFill>
                <a:latin typeface="Roboto"/>
                <a:ea typeface="Roboto"/>
                <a:cs typeface="Roboto"/>
                <a:sym typeface="Roboto"/>
              </a:endParaRPr>
            </a:p>
          </p:txBody>
        </p:sp>
      </p:grpSp>
      <p:grpSp>
        <p:nvGrpSpPr>
          <p:cNvPr id="1348" name="Google Shape;1348;p115"/>
          <p:cNvGrpSpPr/>
          <p:nvPr/>
        </p:nvGrpSpPr>
        <p:grpSpPr>
          <a:xfrm>
            <a:off x="5445498" y="6172760"/>
            <a:ext cx="5588607" cy="384690"/>
            <a:chOff x="1750218" y="3983175"/>
            <a:chExt cx="5588607" cy="384690"/>
          </a:xfrm>
        </p:grpSpPr>
        <p:sp>
          <p:nvSpPr>
            <p:cNvPr id="1349" name="Google Shape;1349;p115"/>
            <p:cNvSpPr/>
            <p:nvPr/>
          </p:nvSpPr>
          <p:spPr>
            <a:xfrm>
              <a:off x="1750218" y="4062225"/>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4</a:t>
              </a:r>
              <a:endParaRPr b="1" sz="900">
                <a:solidFill>
                  <a:schemeClr val="dk1"/>
                </a:solidFill>
                <a:latin typeface="Roboto"/>
                <a:ea typeface="Roboto"/>
                <a:cs typeface="Roboto"/>
                <a:sym typeface="Roboto"/>
              </a:endParaRPr>
            </a:p>
          </p:txBody>
        </p:sp>
        <p:sp>
          <p:nvSpPr>
            <p:cNvPr id="1350" name="Google Shape;1350;p115"/>
            <p:cNvSpPr txBox="1"/>
            <p:nvPr/>
          </p:nvSpPr>
          <p:spPr>
            <a:xfrm>
              <a:off x="2120325" y="3983175"/>
              <a:ext cx="5218500" cy="38469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1300"/>
                <a:buFont typeface="Roboto"/>
                <a:buNone/>
              </a:pPr>
              <a:r>
                <a:rPr lang="en" sz="1300">
                  <a:solidFill>
                    <a:schemeClr val="dk1"/>
                  </a:solidFill>
                  <a:latin typeface="Roboto"/>
                  <a:ea typeface="Roboto"/>
                  <a:cs typeface="Roboto"/>
                  <a:sym typeface="Roboto"/>
                </a:rPr>
                <a:t>On consent from the Payer, </a:t>
              </a:r>
              <a:r>
                <a:rPr i="1" lang="en" sz="1300">
                  <a:solidFill>
                    <a:schemeClr val="dk1"/>
                  </a:solidFill>
                  <a:latin typeface="Roboto"/>
                  <a:ea typeface="Roboto"/>
                  <a:cs typeface="Roboto"/>
                  <a:sym typeface="Roboto"/>
                </a:rPr>
                <a:t>Transfer</a:t>
              </a:r>
              <a:r>
                <a:rPr lang="en" sz="1300">
                  <a:solidFill>
                    <a:schemeClr val="dk1"/>
                  </a:solidFill>
                  <a:latin typeface="Roboto"/>
                  <a:ea typeface="Roboto"/>
                  <a:cs typeface="Roboto"/>
                  <a:sym typeface="Roboto"/>
                </a:rPr>
                <a:t> &amp; Clear</a:t>
              </a:r>
              <a:endParaRPr sz="1300">
                <a:solidFill>
                  <a:schemeClr val="dk1"/>
                </a:solidFill>
                <a:latin typeface="Roboto"/>
                <a:ea typeface="Roboto"/>
                <a:cs typeface="Roboto"/>
                <a:sym typeface="Roboto"/>
              </a:endParaRPr>
            </a:p>
          </p:txBody>
        </p:sp>
      </p:grpSp>
      <p:sp>
        <p:nvSpPr>
          <p:cNvPr id="1351" name="Google Shape;1351;p115"/>
          <p:cNvSpPr/>
          <p:nvPr/>
        </p:nvSpPr>
        <p:spPr>
          <a:xfrm>
            <a:off x="1555355" y="5578178"/>
            <a:ext cx="3419112" cy="900432"/>
          </a:xfrm>
          <a:prstGeom prst="homePlate">
            <a:avLst>
              <a:gd fmla="val 50000" name="adj"/>
            </a:avLst>
          </a:prstGeom>
          <a:solidFill>
            <a:srgbClr val="04436E"/>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lt1"/>
              </a:buClr>
              <a:buSzPts val="1400"/>
              <a:buFont typeface="Calibri"/>
              <a:buNone/>
            </a:pPr>
            <a:r>
              <a:rPr b="1" lang="en" sz="1400">
                <a:solidFill>
                  <a:schemeClr val="lt1"/>
                </a:solidFill>
                <a:latin typeface="Calibri"/>
                <a:ea typeface="Calibri"/>
                <a:cs typeface="Calibri"/>
                <a:sym typeface="Calibri"/>
              </a:rPr>
              <a:t>Inclusive Instant Payment System</a:t>
            </a:r>
            <a:endParaRPr b="1" sz="1400">
              <a:solidFill>
                <a:schemeClr val="lt1"/>
              </a:solidFill>
              <a:latin typeface="Calibri"/>
              <a:ea typeface="Calibri"/>
              <a:cs typeface="Calibri"/>
              <a:sym typeface="Calibri"/>
            </a:endParaRPr>
          </a:p>
          <a:p>
            <a:pPr indent="0" lvl="0" marL="0" marR="0" rtl="0" algn="ctr">
              <a:spcBef>
                <a:spcPts val="0"/>
              </a:spcBef>
              <a:spcAft>
                <a:spcPts val="0"/>
              </a:spcAft>
              <a:buClr>
                <a:schemeClr val="lt1"/>
              </a:buClr>
              <a:buSzPts val="1000"/>
              <a:buFont typeface="Calibri"/>
              <a:buNone/>
            </a:pPr>
            <a:r>
              <a:rPr b="1" lang="en" sz="1000">
                <a:solidFill>
                  <a:schemeClr val="lt1"/>
                </a:solidFill>
                <a:latin typeface="Calibri"/>
                <a:ea typeface="Calibri"/>
                <a:cs typeface="Calibri"/>
                <a:sym typeface="Calibri"/>
              </a:rPr>
              <a:t>Process irrevocable push payments, in less than a minute, at a very low-cost and extremely securely, supporting discovery and agreement phases with a cryptographic lock. </a:t>
            </a:r>
            <a:endParaRPr b="1" sz="2000">
              <a:solidFill>
                <a:schemeClr val="dk1"/>
              </a:solidFill>
              <a:latin typeface="Roboto"/>
              <a:ea typeface="Roboto"/>
              <a:cs typeface="Roboto"/>
              <a:sym typeface="Roboto"/>
            </a:endParaRPr>
          </a:p>
        </p:txBody>
      </p:sp>
      <p:grpSp>
        <p:nvGrpSpPr>
          <p:cNvPr id="1352" name="Google Shape;1352;p115"/>
          <p:cNvGrpSpPr/>
          <p:nvPr/>
        </p:nvGrpSpPr>
        <p:grpSpPr>
          <a:xfrm>
            <a:off x="993352" y="3554254"/>
            <a:ext cx="7032014" cy="964087"/>
            <a:chOff x="1017786" y="1681100"/>
            <a:chExt cx="7032014" cy="964087"/>
          </a:xfrm>
        </p:grpSpPr>
        <p:sp>
          <p:nvSpPr>
            <p:cNvPr id="1353" name="Google Shape;1353;p115"/>
            <p:cNvSpPr/>
            <p:nvPr/>
          </p:nvSpPr>
          <p:spPr>
            <a:xfrm>
              <a:off x="1022300" y="1681100"/>
              <a:ext cx="626700" cy="939900"/>
            </a:xfrm>
            <a:prstGeom prst="ellipse">
              <a:avLst/>
            </a:prstGeom>
            <a:solidFill>
              <a:srgbClr val="EEEEEE">
                <a:alpha val="4745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pic>
          <p:nvPicPr>
            <p:cNvPr id="1354" name="Google Shape;1354;p115" title="Vector for free use: 2D Cell Phone"/>
            <p:cNvPicPr preferRelativeResize="0"/>
            <p:nvPr/>
          </p:nvPicPr>
          <p:blipFill rotWithShape="1">
            <a:blip r:embed="rId5">
              <a:alphaModFix/>
            </a:blip>
            <a:srcRect b="0" l="0" r="0" t="0"/>
            <a:stretch/>
          </p:blipFill>
          <p:spPr>
            <a:xfrm>
              <a:off x="1017786" y="1856236"/>
              <a:ext cx="626700" cy="626700"/>
            </a:xfrm>
            <a:prstGeom prst="rect">
              <a:avLst/>
            </a:prstGeom>
            <a:noFill/>
            <a:ln>
              <a:noFill/>
            </a:ln>
          </p:spPr>
        </p:pic>
        <p:sp>
          <p:nvSpPr>
            <p:cNvPr id="1355" name="Google Shape;1355;p115"/>
            <p:cNvSpPr/>
            <p:nvPr/>
          </p:nvSpPr>
          <p:spPr>
            <a:xfrm>
              <a:off x="7423100" y="1681100"/>
              <a:ext cx="626700" cy="939900"/>
            </a:xfrm>
            <a:prstGeom prst="ellipse">
              <a:avLst/>
            </a:prstGeom>
            <a:solidFill>
              <a:srgbClr val="EEEEEE">
                <a:alpha val="47450"/>
              </a:srgbClr>
            </a:solidFill>
            <a:ln>
              <a:noFill/>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1800"/>
                <a:buFont typeface="Calibri"/>
                <a:buNone/>
              </a:pPr>
              <a:r>
                <a:t/>
              </a:r>
              <a:endParaRPr sz="1800">
                <a:solidFill>
                  <a:schemeClr val="dk1"/>
                </a:solidFill>
                <a:latin typeface="Roboto"/>
                <a:ea typeface="Roboto"/>
                <a:cs typeface="Roboto"/>
                <a:sym typeface="Roboto"/>
              </a:endParaRPr>
            </a:p>
          </p:txBody>
        </p:sp>
        <p:pic>
          <p:nvPicPr>
            <p:cNvPr id="1356" name="Google Shape;1356;p115" title="Vector for free use: 2D Cell Phone"/>
            <p:cNvPicPr preferRelativeResize="0"/>
            <p:nvPr/>
          </p:nvPicPr>
          <p:blipFill rotWithShape="1">
            <a:blip r:embed="rId5">
              <a:alphaModFix/>
            </a:blip>
            <a:srcRect b="0" l="0" r="0" t="0"/>
            <a:stretch/>
          </p:blipFill>
          <p:spPr>
            <a:xfrm>
              <a:off x="7418586" y="1856236"/>
              <a:ext cx="626700" cy="626700"/>
            </a:xfrm>
            <a:prstGeom prst="rect">
              <a:avLst/>
            </a:prstGeom>
            <a:noFill/>
            <a:ln>
              <a:noFill/>
            </a:ln>
          </p:spPr>
        </p:pic>
        <p:cxnSp>
          <p:nvCxnSpPr>
            <p:cNvPr id="1357" name="Google Shape;1357;p115"/>
            <p:cNvCxnSpPr/>
            <p:nvPr/>
          </p:nvCxnSpPr>
          <p:spPr>
            <a:xfrm flipH="1" rot="10800000">
              <a:off x="2236625" y="1925787"/>
              <a:ext cx="4615800" cy="33600"/>
            </a:xfrm>
            <a:prstGeom prst="straightConnector1">
              <a:avLst/>
            </a:prstGeom>
            <a:noFill/>
            <a:ln cap="flat" cmpd="sng" w="19050">
              <a:solidFill>
                <a:schemeClr val="dk2"/>
              </a:solidFill>
              <a:prstDash val="solid"/>
              <a:round/>
              <a:headEnd len="med" w="med" type="oval"/>
              <a:tailEnd len="med" w="med" type="triangle"/>
            </a:ln>
          </p:spPr>
        </p:cxnSp>
        <p:cxnSp>
          <p:nvCxnSpPr>
            <p:cNvPr id="1358" name="Google Shape;1358;p115"/>
            <p:cNvCxnSpPr/>
            <p:nvPr/>
          </p:nvCxnSpPr>
          <p:spPr>
            <a:xfrm flipH="1" rot="10800000">
              <a:off x="2236625" y="2174487"/>
              <a:ext cx="1750200" cy="13500"/>
            </a:xfrm>
            <a:prstGeom prst="straightConnector1">
              <a:avLst/>
            </a:prstGeom>
            <a:noFill/>
            <a:ln cap="flat" cmpd="sng" w="19050">
              <a:solidFill>
                <a:schemeClr val="dk2"/>
              </a:solidFill>
              <a:prstDash val="solid"/>
              <a:round/>
              <a:headEnd len="med" w="med" type="oval"/>
              <a:tailEnd len="med" w="med" type="triangle"/>
            </a:ln>
          </p:spPr>
        </p:cxnSp>
        <p:cxnSp>
          <p:nvCxnSpPr>
            <p:cNvPr id="1359" name="Google Shape;1359;p115"/>
            <p:cNvCxnSpPr/>
            <p:nvPr/>
          </p:nvCxnSpPr>
          <p:spPr>
            <a:xfrm flipH="1" rot="10800000">
              <a:off x="2236625" y="2382987"/>
              <a:ext cx="4615800" cy="33600"/>
            </a:xfrm>
            <a:prstGeom prst="straightConnector1">
              <a:avLst/>
            </a:prstGeom>
            <a:noFill/>
            <a:ln cap="flat" cmpd="sng" w="19050">
              <a:solidFill>
                <a:schemeClr val="dk2"/>
              </a:solidFill>
              <a:prstDash val="solid"/>
              <a:round/>
              <a:headEnd len="med" w="med" type="oval"/>
              <a:tailEnd len="med" w="med" type="triangle"/>
            </a:ln>
          </p:spPr>
        </p:cxnSp>
        <p:cxnSp>
          <p:nvCxnSpPr>
            <p:cNvPr id="1360" name="Google Shape;1360;p115"/>
            <p:cNvCxnSpPr/>
            <p:nvPr/>
          </p:nvCxnSpPr>
          <p:spPr>
            <a:xfrm flipH="1" rot="10800000">
              <a:off x="2247386" y="2611587"/>
              <a:ext cx="4615800" cy="33600"/>
            </a:xfrm>
            <a:prstGeom prst="straightConnector1">
              <a:avLst/>
            </a:prstGeom>
            <a:noFill/>
            <a:ln cap="flat" cmpd="sng" w="19050">
              <a:solidFill>
                <a:schemeClr val="dk2"/>
              </a:solidFill>
              <a:prstDash val="solid"/>
              <a:round/>
              <a:headEnd len="med" w="med" type="oval"/>
              <a:tailEnd len="med" w="med" type="triangle"/>
            </a:ln>
          </p:spPr>
        </p:cxnSp>
      </p:grpSp>
      <p:sp>
        <p:nvSpPr>
          <p:cNvPr id="1361" name="Google Shape;1361;p115"/>
          <p:cNvSpPr/>
          <p:nvPr/>
        </p:nvSpPr>
        <p:spPr>
          <a:xfrm>
            <a:off x="2070691" y="3691829"/>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1</a:t>
            </a:r>
            <a:endParaRPr b="1" sz="900">
              <a:solidFill>
                <a:schemeClr val="dk1"/>
              </a:solidFill>
              <a:latin typeface="Roboto"/>
              <a:ea typeface="Roboto"/>
              <a:cs typeface="Roboto"/>
              <a:sym typeface="Roboto"/>
            </a:endParaRPr>
          </a:p>
        </p:txBody>
      </p:sp>
      <p:sp>
        <p:nvSpPr>
          <p:cNvPr id="1362" name="Google Shape;1362;p115"/>
          <p:cNvSpPr/>
          <p:nvPr/>
        </p:nvSpPr>
        <p:spPr>
          <a:xfrm>
            <a:off x="2070691" y="3930929"/>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2</a:t>
            </a:r>
            <a:endParaRPr b="1" sz="900">
              <a:solidFill>
                <a:schemeClr val="dk1"/>
              </a:solidFill>
              <a:latin typeface="Roboto"/>
              <a:ea typeface="Roboto"/>
              <a:cs typeface="Roboto"/>
              <a:sym typeface="Roboto"/>
            </a:endParaRPr>
          </a:p>
        </p:txBody>
      </p:sp>
      <p:sp>
        <p:nvSpPr>
          <p:cNvPr id="1363" name="Google Shape;1363;p115"/>
          <p:cNvSpPr/>
          <p:nvPr/>
        </p:nvSpPr>
        <p:spPr>
          <a:xfrm>
            <a:off x="2070683" y="4159529"/>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3</a:t>
            </a:r>
            <a:endParaRPr b="1" sz="900">
              <a:solidFill>
                <a:schemeClr val="dk1"/>
              </a:solidFill>
              <a:latin typeface="Roboto"/>
              <a:ea typeface="Roboto"/>
              <a:cs typeface="Roboto"/>
              <a:sym typeface="Roboto"/>
            </a:endParaRPr>
          </a:p>
        </p:txBody>
      </p:sp>
      <p:sp>
        <p:nvSpPr>
          <p:cNvPr id="1364" name="Google Shape;1364;p115"/>
          <p:cNvSpPr/>
          <p:nvPr/>
        </p:nvSpPr>
        <p:spPr>
          <a:xfrm>
            <a:off x="2070684" y="4388129"/>
            <a:ext cx="243000" cy="2268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900"/>
              <a:buFont typeface="Roboto"/>
              <a:buNone/>
            </a:pPr>
            <a:r>
              <a:rPr b="1" lang="en" sz="900">
                <a:solidFill>
                  <a:schemeClr val="dk1"/>
                </a:solidFill>
                <a:latin typeface="Roboto"/>
                <a:ea typeface="Roboto"/>
                <a:cs typeface="Roboto"/>
                <a:sym typeface="Roboto"/>
              </a:rPr>
              <a:t>4</a:t>
            </a:r>
            <a:endParaRPr b="1" sz="900">
              <a:solidFill>
                <a:schemeClr val="dk1"/>
              </a:solidFill>
              <a:latin typeface="Roboto"/>
              <a:ea typeface="Roboto"/>
              <a:cs typeface="Roboto"/>
              <a:sym typeface="Roboto"/>
            </a:endParaRPr>
          </a:p>
        </p:txBody>
      </p:sp>
      <p:grpSp>
        <p:nvGrpSpPr>
          <p:cNvPr id="1365" name="Google Shape;1365;p115"/>
          <p:cNvGrpSpPr/>
          <p:nvPr/>
        </p:nvGrpSpPr>
        <p:grpSpPr>
          <a:xfrm>
            <a:off x="3244266" y="4572992"/>
            <a:ext cx="2482300" cy="238512"/>
            <a:chOff x="3268700" y="2699838"/>
            <a:chExt cx="2482300" cy="238512"/>
          </a:xfrm>
        </p:grpSpPr>
        <p:sp>
          <p:nvSpPr>
            <p:cNvPr id="1366" name="Google Shape;1366;p115"/>
            <p:cNvSpPr/>
            <p:nvPr/>
          </p:nvSpPr>
          <p:spPr>
            <a:xfrm>
              <a:off x="3268700" y="2699850"/>
              <a:ext cx="468300" cy="238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800"/>
                <a:buFont typeface="Calibri"/>
                <a:buNone/>
              </a:pPr>
              <a:r>
                <a:rPr lang="en" sz="800">
                  <a:solidFill>
                    <a:schemeClr val="dk1"/>
                  </a:solidFill>
                  <a:latin typeface="Calibri"/>
                  <a:ea typeface="Calibri"/>
                  <a:cs typeface="Calibri"/>
                  <a:sym typeface="Calibri"/>
                </a:rPr>
                <a:t>Proxy</a:t>
              </a:r>
              <a:endParaRPr sz="700">
                <a:solidFill>
                  <a:schemeClr val="dk1"/>
                </a:solidFill>
                <a:latin typeface="Calibri"/>
                <a:ea typeface="Calibri"/>
                <a:cs typeface="Calibri"/>
                <a:sym typeface="Calibri"/>
              </a:endParaRPr>
            </a:p>
          </p:txBody>
        </p:sp>
        <p:sp>
          <p:nvSpPr>
            <p:cNvPr id="1367" name="Google Shape;1367;p115"/>
            <p:cNvSpPr/>
            <p:nvPr/>
          </p:nvSpPr>
          <p:spPr>
            <a:xfrm>
              <a:off x="5282700" y="2699838"/>
              <a:ext cx="468300" cy="238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spcBef>
                  <a:spcPts val="0"/>
                </a:spcBef>
                <a:spcAft>
                  <a:spcPts val="0"/>
                </a:spcAft>
                <a:buClr>
                  <a:schemeClr val="dk1"/>
                </a:buClr>
                <a:buSzPts val="800"/>
                <a:buFont typeface="Calibri"/>
                <a:buNone/>
              </a:pPr>
              <a:r>
                <a:rPr lang="en" sz="800">
                  <a:solidFill>
                    <a:schemeClr val="dk1"/>
                  </a:solidFill>
                  <a:latin typeface="Calibri"/>
                  <a:ea typeface="Calibri"/>
                  <a:cs typeface="Calibri"/>
                  <a:sym typeface="Calibri"/>
                </a:rPr>
                <a:t>Proxy</a:t>
              </a:r>
              <a:endParaRPr sz="700">
                <a:solidFill>
                  <a:schemeClr val="dk1"/>
                </a:solidFill>
                <a:latin typeface="Calibri"/>
                <a:ea typeface="Calibri"/>
                <a:cs typeface="Calibri"/>
                <a:sym typeface="Calibri"/>
              </a:endParaRPr>
            </a:p>
          </p:txBody>
        </p:sp>
      </p:grpSp>
      <p:sp>
        <p:nvSpPr>
          <p:cNvPr id="1368" name="Google Shape;1368;p115"/>
          <p:cNvSpPr/>
          <p:nvPr/>
        </p:nvSpPr>
        <p:spPr>
          <a:xfrm>
            <a:off x="2293041" y="4627229"/>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Calibri"/>
              <a:buNone/>
            </a:pPr>
            <a:r>
              <a:rPr lang="en" sz="800">
                <a:solidFill>
                  <a:schemeClr val="dk1"/>
                </a:solidFill>
                <a:latin typeface="Calibri"/>
                <a:ea typeface="Calibri"/>
                <a:cs typeface="Calibri"/>
                <a:sym typeface="Calibri"/>
              </a:rPr>
              <a:t>PM</a:t>
            </a:r>
            <a:endParaRPr sz="700">
              <a:solidFill>
                <a:schemeClr val="dk1"/>
              </a:solidFill>
              <a:latin typeface="Calibri"/>
              <a:ea typeface="Calibri"/>
              <a:cs typeface="Calibri"/>
              <a:sym typeface="Calibri"/>
            </a:endParaRPr>
          </a:p>
        </p:txBody>
      </p:sp>
      <p:sp>
        <p:nvSpPr>
          <p:cNvPr id="1369" name="Google Shape;1369;p115"/>
          <p:cNvSpPr/>
          <p:nvPr/>
        </p:nvSpPr>
        <p:spPr>
          <a:xfrm>
            <a:off x="6331641" y="4616729"/>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Calibri"/>
              <a:buNone/>
            </a:pPr>
            <a:r>
              <a:rPr lang="en" sz="800">
                <a:solidFill>
                  <a:schemeClr val="dk1"/>
                </a:solidFill>
                <a:latin typeface="Calibri"/>
                <a:ea typeface="Calibri"/>
                <a:cs typeface="Calibri"/>
                <a:sym typeface="Calibri"/>
              </a:rPr>
              <a:t>PM</a:t>
            </a:r>
            <a:endParaRPr sz="700">
              <a:solidFill>
                <a:schemeClr val="dk1"/>
              </a:solidFill>
              <a:latin typeface="Calibri"/>
              <a:ea typeface="Calibri"/>
              <a:cs typeface="Calibri"/>
              <a:sym typeface="Calibri"/>
            </a:endParaRPr>
          </a:p>
        </p:txBody>
      </p:sp>
      <p:sp>
        <p:nvSpPr>
          <p:cNvPr id="1370" name="Google Shape;1370;p115"/>
          <p:cNvSpPr/>
          <p:nvPr/>
        </p:nvSpPr>
        <p:spPr>
          <a:xfrm>
            <a:off x="4991222" y="4026873"/>
            <a:ext cx="309000" cy="199500"/>
          </a:xfrm>
          <a:prstGeom prst="roundRect">
            <a:avLst>
              <a:gd fmla="val 16667" name="adj"/>
            </a:avLst>
          </a:prstGeom>
          <a:solidFill>
            <a:srgbClr val="FFFFFF"/>
          </a:solidFill>
          <a:ln cap="flat" cmpd="sng" w="9525">
            <a:solidFill>
              <a:srgbClr val="44546A"/>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Clr>
                <a:schemeClr val="dk1"/>
              </a:buClr>
              <a:buSzPts val="800"/>
              <a:buFont typeface="Calibri"/>
              <a:buNone/>
            </a:pPr>
            <a:r>
              <a:rPr lang="en" sz="800">
                <a:solidFill>
                  <a:schemeClr val="dk1"/>
                </a:solidFill>
                <a:latin typeface="Calibri"/>
                <a:ea typeface="Calibri"/>
                <a:cs typeface="Calibri"/>
                <a:sym typeface="Calibri"/>
              </a:rPr>
              <a:t>PM</a:t>
            </a:r>
            <a:endParaRPr sz="700">
              <a:solidFill>
                <a:schemeClr val="dk1"/>
              </a:solidFill>
              <a:latin typeface="Calibri"/>
              <a:ea typeface="Calibri"/>
              <a:cs typeface="Calibri"/>
              <a:sym typeface="Calibri"/>
            </a:endParaRPr>
          </a:p>
        </p:txBody>
      </p:sp>
      <p:pic>
        <p:nvPicPr>
          <p:cNvPr id="1371" name="Google Shape;1371;p115"/>
          <p:cNvPicPr preferRelativeResize="0"/>
          <p:nvPr/>
        </p:nvPicPr>
        <p:blipFill rotWithShape="1">
          <a:blip r:embed="rId6">
            <a:alphaModFix/>
          </a:blip>
          <a:srcRect b="0" l="0" r="0" t="0"/>
          <a:stretch/>
        </p:blipFill>
        <p:spPr>
          <a:xfrm>
            <a:off x="6563291" y="3492320"/>
            <a:ext cx="867391" cy="199500"/>
          </a:xfrm>
          <a:prstGeom prst="rect">
            <a:avLst/>
          </a:prstGeom>
          <a:noFill/>
          <a:ln>
            <a:noFill/>
          </a:ln>
        </p:spPr>
      </p:pic>
      <p:pic>
        <p:nvPicPr>
          <p:cNvPr id="1372" name="Google Shape;1372;p115"/>
          <p:cNvPicPr preferRelativeResize="0"/>
          <p:nvPr/>
        </p:nvPicPr>
        <p:blipFill rotWithShape="1">
          <a:blip r:embed="rId7">
            <a:alphaModFix/>
          </a:blip>
          <a:srcRect b="0" l="0" r="0" t="0"/>
          <a:stretch/>
        </p:blipFill>
        <p:spPr>
          <a:xfrm>
            <a:off x="1624566" y="3538304"/>
            <a:ext cx="478250" cy="226800"/>
          </a:xfrm>
          <a:prstGeom prst="rect">
            <a:avLst/>
          </a:prstGeom>
          <a:noFill/>
          <a:ln>
            <a:noFill/>
          </a:ln>
        </p:spPr>
      </p:pic>
      <p:pic>
        <p:nvPicPr>
          <p:cNvPr id="1373" name="Google Shape;1373;p115"/>
          <p:cNvPicPr preferRelativeResize="0"/>
          <p:nvPr/>
        </p:nvPicPr>
        <p:blipFill rotWithShape="1">
          <a:blip r:embed="rId8">
            <a:alphaModFix/>
          </a:blip>
          <a:srcRect b="0" l="0" r="0" t="0"/>
          <a:stretch/>
        </p:blipFill>
        <p:spPr>
          <a:xfrm>
            <a:off x="4751066" y="3394229"/>
            <a:ext cx="521125" cy="521125"/>
          </a:xfrm>
          <a:prstGeom prst="rect">
            <a:avLst/>
          </a:prstGeom>
          <a:noFill/>
          <a:ln>
            <a:noFill/>
          </a:ln>
        </p:spPr>
      </p:pic>
      <p:pic>
        <p:nvPicPr>
          <p:cNvPr id="1374" name="Google Shape;1374;p115"/>
          <p:cNvPicPr preferRelativeResize="0"/>
          <p:nvPr/>
        </p:nvPicPr>
        <p:blipFill rotWithShape="1">
          <a:blip r:embed="rId9">
            <a:alphaModFix/>
          </a:blip>
          <a:srcRect b="34014" l="34986" r="34222" t="0"/>
          <a:stretch/>
        </p:blipFill>
        <p:spPr>
          <a:xfrm>
            <a:off x="2801559" y="4547373"/>
            <a:ext cx="288482" cy="323700"/>
          </a:xfrm>
          <a:prstGeom prst="rect">
            <a:avLst/>
          </a:prstGeom>
          <a:noFill/>
          <a:ln>
            <a:noFill/>
          </a:ln>
        </p:spPr>
      </p:pic>
      <p:pic>
        <p:nvPicPr>
          <p:cNvPr id="1375" name="Google Shape;1375;p115"/>
          <p:cNvPicPr preferRelativeResize="0"/>
          <p:nvPr/>
        </p:nvPicPr>
        <p:blipFill rotWithShape="1">
          <a:blip r:embed="rId9">
            <a:alphaModFix/>
          </a:blip>
          <a:srcRect b="34014" l="34986" r="34222" t="0"/>
          <a:stretch/>
        </p:blipFill>
        <p:spPr>
          <a:xfrm>
            <a:off x="4314225" y="4514642"/>
            <a:ext cx="288482" cy="323700"/>
          </a:xfrm>
          <a:prstGeom prst="rect">
            <a:avLst/>
          </a:prstGeom>
          <a:noFill/>
          <a:ln>
            <a:noFill/>
          </a:ln>
        </p:spPr>
      </p:pic>
      <p:pic>
        <p:nvPicPr>
          <p:cNvPr id="1376" name="Google Shape;1376;p115"/>
          <p:cNvPicPr preferRelativeResize="0"/>
          <p:nvPr/>
        </p:nvPicPr>
        <p:blipFill rotWithShape="1">
          <a:blip r:embed="rId9">
            <a:alphaModFix/>
          </a:blip>
          <a:srcRect b="34014" l="34986" r="34222" t="0"/>
          <a:stretch/>
        </p:blipFill>
        <p:spPr>
          <a:xfrm>
            <a:off x="5892749" y="4557060"/>
            <a:ext cx="288482" cy="323700"/>
          </a:xfrm>
          <a:prstGeom prst="rect">
            <a:avLst/>
          </a:prstGeom>
          <a:noFill/>
          <a:ln>
            <a:noFill/>
          </a:ln>
        </p:spPr>
      </p:pic>
      <p:sp>
        <p:nvSpPr>
          <p:cNvPr id="1377" name="Google Shape;1377;p115"/>
          <p:cNvSpPr txBox="1"/>
          <p:nvPr/>
        </p:nvSpPr>
        <p:spPr>
          <a:xfrm>
            <a:off x="758891" y="1586200"/>
            <a:ext cx="10515600" cy="861391"/>
          </a:xfrm>
          <a:prstGeom prst="rect">
            <a:avLst/>
          </a:prstGeom>
          <a:noFill/>
          <a:ln>
            <a:noFill/>
          </a:ln>
        </p:spPr>
        <p:txBody>
          <a:bodyPr anchorCtr="0" anchor="t" bIns="45700" lIns="91425" spcFirstLastPara="1" rIns="91425" wrap="square" tIns="45700">
            <a:normAutofit fontScale="85000" lnSpcReduction="10000"/>
          </a:bodyPr>
          <a:lstStyle/>
          <a:p>
            <a:pPr indent="0" lvl="0" marL="0" marR="0" rtl="0" algn="l">
              <a:lnSpc>
                <a:spcPct val="90000"/>
              </a:lnSpc>
              <a:spcBef>
                <a:spcPts val="0"/>
              </a:spcBef>
              <a:spcAft>
                <a:spcPts val="0"/>
              </a:spcAft>
              <a:buClr>
                <a:schemeClr val="dk1"/>
              </a:buClr>
              <a:buSzPct val="100000"/>
              <a:buFont typeface="Arial"/>
              <a:buNone/>
            </a:pPr>
            <a:r>
              <a:rPr lang="en" sz="2800">
                <a:solidFill>
                  <a:schemeClr val="dk1"/>
                </a:solidFill>
                <a:latin typeface="Calibri"/>
                <a:ea typeface="Calibri"/>
                <a:cs typeface="Calibri"/>
                <a:sym typeface="Calibri"/>
              </a:rPr>
              <a:t>An Airtel Zambia’s Customer will send X ZMW and </a:t>
            </a:r>
            <a:endParaRPr/>
          </a:p>
          <a:p>
            <a:pPr indent="0" lvl="0" marL="0" marR="0" rtl="0" algn="l">
              <a:lnSpc>
                <a:spcPct val="90000"/>
              </a:lnSpc>
              <a:spcBef>
                <a:spcPts val="1000"/>
              </a:spcBef>
              <a:spcAft>
                <a:spcPts val="0"/>
              </a:spcAft>
              <a:buClr>
                <a:schemeClr val="dk1"/>
              </a:buClr>
              <a:buSzPct val="100000"/>
              <a:buFont typeface="Arial"/>
              <a:buNone/>
            </a:pPr>
            <a:r>
              <a:rPr lang="en" sz="2800">
                <a:solidFill>
                  <a:schemeClr val="dk1"/>
                </a:solidFill>
                <a:latin typeface="Calibri"/>
                <a:ea typeface="Calibri"/>
                <a:cs typeface="Calibri"/>
                <a:sym typeface="Calibri"/>
              </a:rPr>
              <a:t>			a National Bank of Malawi’s Customer with receive Y MWK. </a:t>
            </a:r>
            <a:endParaRPr sz="2800">
              <a:solidFill>
                <a:schemeClr val="dk1"/>
              </a:solidFill>
              <a:latin typeface="Calibri"/>
              <a:ea typeface="Calibri"/>
              <a:cs typeface="Calibri"/>
              <a:sym typeface="Calibri"/>
            </a:endParaRPr>
          </a:p>
          <a:p>
            <a:pPr indent="-7747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78" name="Google Shape;1378;p115"/>
          <p:cNvSpPr/>
          <p:nvPr/>
        </p:nvSpPr>
        <p:spPr>
          <a:xfrm>
            <a:off x="8552790" y="2949171"/>
            <a:ext cx="3451642" cy="2057960"/>
          </a:xfrm>
          <a:prstGeom prst="roundRect">
            <a:avLst>
              <a:gd fmla="val 16667" name="adj"/>
            </a:avLst>
          </a:prstGeom>
          <a:solidFill>
            <a:srgbClr val="B3C6E7"/>
          </a:solidFill>
          <a:ln cap="flat" cmpd="sng" w="12700">
            <a:solidFill>
              <a:srgbClr val="1C305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 sz="1400">
                <a:solidFill>
                  <a:schemeClr val="dk1"/>
                </a:solidFill>
                <a:latin typeface="Calibri"/>
                <a:ea typeface="Calibri"/>
                <a:cs typeface="Calibri"/>
                <a:sym typeface="Calibri"/>
              </a:rPr>
              <a:t>Managed On-premise Staging Env</a:t>
            </a:r>
            <a:endParaRPr/>
          </a:p>
          <a:p>
            <a:pPr indent="0" lvl="0" marL="0" marR="0" rtl="0" algn="ctr">
              <a:spcBef>
                <a:spcPts val="0"/>
              </a:spcBef>
              <a:spcAft>
                <a:spcPts val="0"/>
              </a:spcAft>
              <a:buNone/>
            </a:pPr>
            <a:r>
              <a:t/>
            </a:r>
            <a:endParaRPr b="1" sz="1400">
              <a:solidFill>
                <a:schemeClr val="dk1"/>
              </a:solidFill>
              <a:latin typeface="Calibri"/>
              <a:ea typeface="Calibri"/>
              <a:cs typeface="Calibri"/>
              <a:sym typeface="Calibri"/>
            </a:endParaRPr>
          </a:p>
          <a:p>
            <a:pPr indent="0" lvl="0" marL="0" marR="0" rtl="0" algn="ctr">
              <a:spcBef>
                <a:spcPts val="0"/>
              </a:spcBef>
              <a:spcAft>
                <a:spcPts val="0"/>
              </a:spcAft>
              <a:buNone/>
            </a:pPr>
            <a:r>
              <a:rPr b="1" lang="en" sz="1400">
                <a:solidFill>
                  <a:schemeClr val="dk1"/>
                </a:solidFill>
                <a:latin typeface="Calibri"/>
                <a:ea typeface="Calibri"/>
                <a:cs typeface="Calibri"/>
                <a:sym typeface="Calibri"/>
              </a:rPr>
              <a:t>End-to-End FX Transaction</a:t>
            </a:r>
            <a:endParaRPr/>
          </a:p>
          <a:p>
            <a:pPr indent="0" lvl="0" marL="0" marR="0" rtl="0" algn="ctr">
              <a:spcBef>
                <a:spcPts val="0"/>
              </a:spcBef>
              <a:spcAft>
                <a:spcPts val="0"/>
              </a:spcAft>
              <a:buNone/>
            </a:pPr>
            <a:r>
              <a:rPr lang="en" sz="1400">
                <a:solidFill>
                  <a:schemeClr val="dk1"/>
                </a:solidFill>
                <a:latin typeface="Calibri"/>
                <a:ea typeface="Calibri"/>
                <a:cs typeface="Calibri"/>
                <a:sym typeface="Calibri"/>
              </a:rPr>
              <a:t>Inter-Scheme</a:t>
            </a:r>
            <a:endParaRPr/>
          </a:p>
          <a:p>
            <a:pPr indent="0" lvl="0" marL="0" marR="0" rtl="0" algn="ctr">
              <a:spcBef>
                <a:spcPts val="0"/>
              </a:spcBef>
              <a:spcAft>
                <a:spcPts val="0"/>
              </a:spcAft>
              <a:buNone/>
            </a:pPr>
            <a:r>
              <a:rPr lang="en" sz="1400">
                <a:solidFill>
                  <a:schemeClr val="dk1"/>
                </a:solidFill>
                <a:latin typeface="Calibri"/>
                <a:ea typeface="Calibri"/>
                <a:cs typeface="Calibri"/>
                <a:sym typeface="Calibri"/>
              </a:rPr>
              <a:t>Cross-Currency FX</a:t>
            </a:r>
            <a:endParaRPr/>
          </a:p>
          <a:p>
            <a:pPr indent="0" lvl="0" marL="0" marR="0" rtl="0" algn="ctr">
              <a:spcBef>
                <a:spcPts val="0"/>
              </a:spcBef>
              <a:spcAft>
                <a:spcPts val="0"/>
              </a:spcAft>
              <a:buNone/>
            </a:pPr>
            <a:r>
              <a:rPr lang="en" sz="1400">
                <a:solidFill>
                  <a:schemeClr val="dk1"/>
                </a:solidFill>
                <a:latin typeface="Calibri"/>
                <a:ea typeface="Calibri"/>
                <a:cs typeface="Calibri"/>
                <a:sym typeface="Calibri"/>
              </a:rPr>
              <a:t>ISO 20022 for IIPS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3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116"/>
          <p:cNvSpPr txBox="1"/>
          <p:nvPr/>
        </p:nvSpPr>
        <p:spPr>
          <a:xfrm>
            <a:off x="213211" y="1509109"/>
            <a:ext cx="5728798" cy="1051904"/>
          </a:xfrm>
          <a:prstGeom prst="rect">
            <a:avLst/>
          </a:prstGeom>
          <a:noFill/>
          <a:ln>
            <a:noFill/>
          </a:ln>
        </p:spPr>
        <p:txBody>
          <a:bodyPr anchorCtr="0" anchor="t" bIns="45700" lIns="91425" spcFirstLastPara="1" rIns="91425" wrap="square" tIns="45700">
            <a:normAutofit fontScale="92500" lnSpcReduction="10000"/>
          </a:bodyPr>
          <a:lstStyle/>
          <a:p>
            <a:pPr indent="0" lvl="0" marL="0" marR="0" rtl="0" algn="l">
              <a:lnSpc>
                <a:spcPct val="115000"/>
              </a:lnSpc>
              <a:spcBef>
                <a:spcPts val="0"/>
              </a:spcBef>
              <a:spcAft>
                <a:spcPts val="0"/>
              </a:spcAft>
              <a:buClr>
                <a:schemeClr val="dk1"/>
              </a:buClr>
              <a:buSzPct val="100000"/>
              <a:buFont typeface="Arial"/>
              <a:buNone/>
            </a:pPr>
            <a:r>
              <a:rPr lang="en" sz="1800">
                <a:solidFill>
                  <a:schemeClr val="dk1"/>
                </a:solidFill>
                <a:latin typeface="Arial"/>
                <a:ea typeface="Arial"/>
                <a:cs typeface="Arial"/>
                <a:sym typeface="Arial"/>
              </a:rPr>
              <a:t>The details of the transaction will be shown via the financial portal report which records the transaction details at the hub. </a:t>
            </a:r>
            <a:endParaRPr sz="2800">
              <a:solidFill>
                <a:schemeClr val="dk1"/>
              </a:solidFill>
              <a:latin typeface="Calibri"/>
              <a:ea typeface="Calibri"/>
              <a:cs typeface="Calibri"/>
              <a:sym typeface="Calibri"/>
            </a:endParaRPr>
          </a:p>
          <a:p>
            <a:pPr indent="-64135" lvl="0" marL="228600" marR="0" rtl="0" algn="l">
              <a:lnSpc>
                <a:spcPct val="90000"/>
              </a:lnSpc>
              <a:spcBef>
                <a:spcPts val="18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85" name="Google Shape;1385;p116"/>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DEMO Reporting</a:t>
            </a:r>
            <a:endParaRPr b="1" sz="3200">
              <a:solidFill>
                <a:schemeClr val="lt1"/>
              </a:solidFill>
              <a:latin typeface="Gill Sans"/>
              <a:ea typeface="Gill Sans"/>
              <a:cs typeface="Gill Sans"/>
              <a:sym typeface="Gill Sans"/>
            </a:endParaRPr>
          </a:p>
        </p:txBody>
      </p:sp>
      <p:grpSp>
        <p:nvGrpSpPr>
          <p:cNvPr id="1386" name="Google Shape;1386;p116"/>
          <p:cNvGrpSpPr/>
          <p:nvPr/>
        </p:nvGrpSpPr>
        <p:grpSpPr>
          <a:xfrm>
            <a:off x="118780" y="6012570"/>
            <a:ext cx="11938029" cy="769144"/>
            <a:chOff x="165805" y="92797"/>
            <a:chExt cx="11938029" cy="769144"/>
          </a:xfrm>
        </p:grpSpPr>
        <p:pic>
          <p:nvPicPr>
            <p:cNvPr id="1387" name="Google Shape;1387;p116"/>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388" name="Google Shape;1388;p116"/>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pic>
        <p:nvPicPr>
          <p:cNvPr id="1389" name="Google Shape;1389;p116"/>
          <p:cNvPicPr preferRelativeResize="0"/>
          <p:nvPr/>
        </p:nvPicPr>
        <p:blipFill rotWithShape="1">
          <a:blip r:embed="rId5">
            <a:alphaModFix/>
          </a:blip>
          <a:srcRect b="0" l="0" r="0" t="0"/>
          <a:stretch/>
        </p:blipFill>
        <p:spPr>
          <a:xfrm>
            <a:off x="5942009" y="1509109"/>
            <a:ext cx="5728798" cy="4164295"/>
          </a:xfrm>
          <a:prstGeom prst="rect">
            <a:avLst/>
          </a:prstGeom>
          <a:noFill/>
          <a:ln>
            <a:noFill/>
          </a:ln>
        </p:spPr>
      </p:pic>
      <p:sp>
        <p:nvSpPr>
          <p:cNvPr id="1390" name="Google Shape;1390;p116"/>
          <p:cNvSpPr txBox="1"/>
          <p:nvPr/>
        </p:nvSpPr>
        <p:spPr>
          <a:xfrm>
            <a:off x="5942009" y="5673404"/>
            <a:ext cx="5728798" cy="825187"/>
          </a:xfrm>
          <a:prstGeom prst="rect">
            <a:avLst/>
          </a:prstGeom>
          <a:noFill/>
          <a:ln>
            <a:noFill/>
          </a:ln>
        </p:spPr>
        <p:txBody>
          <a:bodyPr anchorCtr="0" anchor="t" bIns="45700" lIns="91425" spcFirstLastPara="1" rIns="91425" wrap="square" tIns="45700">
            <a:normAutofit/>
          </a:bodyPr>
          <a:lstStyle/>
          <a:p>
            <a:pPr indent="0" lvl="0" marL="0" marR="0" rtl="0" algn="l">
              <a:lnSpc>
                <a:spcPct val="115000"/>
              </a:lnSpc>
              <a:spcBef>
                <a:spcPts val="0"/>
              </a:spcBef>
              <a:spcAft>
                <a:spcPts val="0"/>
              </a:spcAft>
              <a:buClr>
                <a:schemeClr val="dk1"/>
              </a:buClr>
              <a:buSzPts val="1800"/>
              <a:buFont typeface="Arial"/>
              <a:buNone/>
            </a:pPr>
            <a:r>
              <a:rPr lang="en" sz="1800">
                <a:solidFill>
                  <a:schemeClr val="dk1"/>
                </a:solidFill>
                <a:latin typeface="Arial"/>
                <a:ea typeface="Arial"/>
                <a:cs typeface="Arial"/>
                <a:sym typeface="Arial"/>
              </a:rPr>
              <a:t>Finally, we will show the ISO 20022 for IIPS messages in the audit subsystem for 3</a:t>
            </a:r>
            <a:r>
              <a:rPr baseline="30000" lang="en" sz="1800">
                <a:solidFill>
                  <a:schemeClr val="dk1"/>
                </a:solidFill>
                <a:latin typeface="Arial"/>
                <a:ea typeface="Arial"/>
                <a:cs typeface="Arial"/>
                <a:sym typeface="Arial"/>
              </a:rPr>
              <a:t>rd</a:t>
            </a:r>
            <a:r>
              <a:rPr lang="en" sz="1800">
                <a:solidFill>
                  <a:schemeClr val="dk1"/>
                </a:solidFill>
                <a:latin typeface="Arial"/>
                <a:ea typeface="Arial"/>
                <a:cs typeface="Arial"/>
                <a:sym typeface="Arial"/>
              </a:rPr>
              <a:t> party consumption.</a:t>
            </a:r>
            <a:endParaRPr sz="2800">
              <a:solidFill>
                <a:schemeClr val="dk1"/>
              </a:solidFill>
              <a:latin typeface="Calibri"/>
              <a:ea typeface="Calibri"/>
              <a:cs typeface="Calibri"/>
              <a:sym typeface="Calibri"/>
            </a:endParaRPr>
          </a:p>
        </p:txBody>
      </p:sp>
      <p:pic>
        <p:nvPicPr>
          <p:cNvPr id="1391" name="Google Shape;1391;p116"/>
          <p:cNvPicPr preferRelativeResize="0"/>
          <p:nvPr/>
        </p:nvPicPr>
        <p:blipFill rotWithShape="1">
          <a:blip r:embed="rId6">
            <a:alphaModFix/>
          </a:blip>
          <a:srcRect b="0" l="0" r="0" t="0"/>
          <a:stretch/>
        </p:blipFill>
        <p:spPr>
          <a:xfrm>
            <a:off x="325740" y="2325676"/>
            <a:ext cx="4230627" cy="3196474"/>
          </a:xfrm>
          <a:prstGeom prst="rect">
            <a:avLst/>
          </a:prstGeom>
          <a:noFill/>
          <a:ln>
            <a:noFill/>
          </a:ln>
        </p:spPr>
      </p:pic>
      <p:pic>
        <p:nvPicPr>
          <p:cNvPr id="1392" name="Google Shape;1392;p116"/>
          <p:cNvPicPr preferRelativeResize="0"/>
          <p:nvPr/>
        </p:nvPicPr>
        <p:blipFill rotWithShape="1">
          <a:blip r:embed="rId7">
            <a:alphaModFix/>
          </a:blip>
          <a:srcRect b="0" l="0" r="0" t="0"/>
          <a:stretch/>
        </p:blipFill>
        <p:spPr>
          <a:xfrm>
            <a:off x="1463035" y="3747099"/>
            <a:ext cx="4214957" cy="2804749"/>
          </a:xfrm>
          <a:prstGeom prst="rect">
            <a:avLst/>
          </a:prstGeom>
          <a:noFill/>
          <a:ln>
            <a:noFill/>
          </a:ln>
        </p:spPr>
      </p:pic>
      <p:sp>
        <p:nvSpPr>
          <p:cNvPr id="1393" name="Google Shape;1393;p116"/>
          <p:cNvSpPr txBox="1"/>
          <p:nvPr/>
        </p:nvSpPr>
        <p:spPr>
          <a:xfrm>
            <a:off x="8875868" y="6407675"/>
            <a:ext cx="2276929" cy="215444"/>
          </a:xfrm>
          <a:prstGeom prst="rect">
            <a:avLst/>
          </a:prstGeom>
          <a:noFill/>
          <a:ln>
            <a:noFill/>
          </a:ln>
        </p:spPr>
        <p:txBody>
          <a:bodyPr anchorCtr="0" anchor="t" bIns="0" lIns="0" spcFirstLastPara="1" rIns="0" wrap="square" tIns="0">
            <a:spAutoFit/>
          </a:bodyPr>
          <a:lstStyle/>
          <a:p>
            <a:pPr indent="0" lvl="0" marL="0" marR="0" rtl="0" algn="r">
              <a:spcBef>
                <a:spcPts val="0"/>
              </a:spcBef>
              <a:spcAft>
                <a:spcPts val="0"/>
              </a:spcAft>
              <a:buNone/>
            </a:pPr>
            <a:r>
              <a:rPr b="0" i="0" lang="en" sz="1400" u="sng" strike="noStrike">
                <a:solidFill>
                  <a:schemeClr val="hlink"/>
                </a:solidFill>
                <a:latin typeface="Roboto"/>
                <a:ea typeface="Roboto"/>
                <a:cs typeface="Roboto"/>
                <a:sym typeface="Roboto"/>
                <a:hlinkClick r:id="rId8"/>
              </a:rPr>
              <a:t>Example Payload reference</a:t>
            </a:r>
            <a:r>
              <a:rPr b="0" i="0" lang="en" sz="1400" u="none" strike="noStrike">
                <a:solidFill>
                  <a:srgbClr val="595959"/>
                </a:solidFill>
                <a:latin typeface="Roboto"/>
                <a:ea typeface="Roboto"/>
                <a:cs typeface="Roboto"/>
                <a:sym typeface="Roboto"/>
              </a:rPr>
              <a:t> </a:t>
            </a:r>
            <a:endParaRPr sz="14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grpSp>
        <p:nvGrpSpPr>
          <p:cNvPr id="1399" name="Google Shape;1399;p117"/>
          <p:cNvGrpSpPr/>
          <p:nvPr/>
        </p:nvGrpSpPr>
        <p:grpSpPr>
          <a:xfrm>
            <a:off x="596477" y="2218162"/>
            <a:ext cx="11130555" cy="2776521"/>
            <a:chOff x="329776" y="743412"/>
            <a:chExt cx="11130555" cy="2776521"/>
          </a:xfrm>
        </p:grpSpPr>
        <p:sp>
          <p:nvSpPr>
            <p:cNvPr id="1400" name="Google Shape;1400;p117"/>
            <p:cNvSpPr/>
            <p:nvPr/>
          </p:nvSpPr>
          <p:spPr>
            <a:xfrm>
              <a:off x="329776" y="743412"/>
              <a:ext cx="941853" cy="941853"/>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17"/>
            <p:cNvSpPr/>
            <p:nvPr/>
          </p:nvSpPr>
          <p:spPr>
            <a:xfrm>
              <a:off x="527565" y="952885"/>
              <a:ext cx="546275" cy="54627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17"/>
            <p:cNvSpPr/>
            <p:nvPr/>
          </p:nvSpPr>
          <p:spPr>
            <a:xfrm>
              <a:off x="1436435" y="860013"/>
              <a:ext cx="2751283" cy="9418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7"/>
            <p:cNvSpPr txBox="1"/>
            <p:nvPr/>
          </p:nvSpPr>
          <p:spPr>
            <a:xfrm>
              <a:off x="1436435" y="860013"/>
              <a:ext cx="2751283" cy="9418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Review and adopt updates to the revised Scheme governance structure to ensure alignment with Treaty, operational standards and regulatory compliance.</a:t>
              </a:r>
              <a:endParaRPr/>
            </a:p>
          </p:txBody>
        </p:sp>
        <p:sp>
          <p:nvSpPr>
            <p:cNvPr id="1404" name="Google Shape;1404;p117"/>
            <p:cNvSpPr/>
            <p:nvPr/>
          </p:nvSpPr>
          <p:spPr>
            <a:xfrm>
              <a:off x="4345972" y="778392"/>
              <a:ext cx="941853" cy="941853"/>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17"/>
            <p:cNvSpPr/>
            <p:nvPr/>
          </p:nvSpPr>
          <p:spPr>
            <a:xfrm>
              <a:off x="4545848" y="964543"/>
              <a:ext cx="546275" cy="54627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17"/>
            <p:cNvSpPr/>
            <p:nvPr/>
          </p:nvSpPr>
          <p:spPr>
            <a:xfrm>
              <a:off x="5489651" y="860013"/>
              <a:ext cx="2220083" cy="9418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17"/>
            <p:cNvSpPr txBox="1"/>
            <p:nvPr/>
          </p:nvSpPr>
          <p:spPr>
            <a:xfrm>
              <a:off x="5489651" y="860013"/>
              <a:ext cx="2220083" cy="9418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Evaluate and endorse proposed foreign exchange models to facilitate cross-border payment efficiency.</a:t>
              </a:r>
              <a:endParaRPr/>
            </a:p>
          </p:txBody>
        </p:sp>
        <p:sp>
          <p:nvSpPr>
            <p:cNvPr id="1408" name="Google Shape;1408;p117"/>
            <p:cNvSpPr/>
            <p:nvPr/>
          </p:nvSpPr>
          <p:spPr>
            <a:xfrm>
              <a:off x="8096568" y="755072"/>
              <a:ext cx="941853" cy="941853"/>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17"/>
            <p:cNvSpPr/>
            <p:nvPr/>
          </p:nvSpPr>
          <p:spPr>
            <a:xfrm>
              <a:off x="8294357" y="952885"/>
              <a:ext cx="546275" cy="546275"/>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17"/>
            <p:cNvSpPr/>
            <p:nvPr/>
          </p:nvSpPr>
          <p:spPr>
            <a:xfrm>
              <a:off x="9240248" y="860013"/>
              <a:ext cx="2220083" cy="9418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7"/>
            <p:cNvSpPr txBox="1"/>
            <p:nvPr/>
          </p:nvSpPr>
          <p:spPr>
            <a:xfrm>
              <a:off x="9240248" y="860013"/>
              <a:ext cx="2220083" cy="9418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Provide  feedback on the draft Scheme rule book to refine and solidify its content.</a:t>
              </a:r>
              <a:endParaRPr/>
            </a:p>
          </p:txBody>
        </p:sp>
        <p:sp>
          <p:nvSpPr>
            <p:cNvPr id="1412" name="Google Shape;1412;p117"/>
            <p:cNvSpPr/>
            <p:nvPr/>
          </p:nvSpPr>
          <p:spPr>
            <a:xfrm>
              <a:off x="329776" y="2539982"/>
              <a:ext cx="941853" cy="941853"/>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17"/>
            <p:cNvSpPr/>
            <p:nvPr/>
          </p:nvSpPr>
          <p:spPr>
            <a:xfrm>
              <a:off x="527565" y="2737771"/>
              <a:ext cx="546275" cy="546275"/>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17"/>
            <p:cNvSpPr/>
            <p:nvPr/>
          </p:nvSpPr>
          <p:spPr>
            <a:xfrm>
              <a:off x="1473455" y="2539982"/>
              <a:ext cx="2220083" cy="9418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17"/>
            <p:cNvSpPr txBox="1"/>
            <p:nvPr/>
          </p:nvSpPr>
          <p:spPr>
            <a:xfrm>
              <a:off x="1473455" y="2539982"/>
              <a:ext cx="2220083" cy="9418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Examine the readiness and functionality of the Scheme’s operational and technical setup.</a:t>
              </a:r>
              <a:endParaRPr/>
            </a:p>
          </p:txBody>
        </p:sp>
        <p:sp>
          <p:nvSpPr>
            <p:cNvPr id="1416" name="Google Shape;1416;p117"/>
            <p:cNvSpPr/>
            <p:nvPr/>
          </p:nvSpPr>
          <p:spPr>
            <a:xfrm>
              <a:off x="4283511" y="2539982"/>
              <a:ext cx="941853" cy="941853"/>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17"/>
            <p:cNvSpPr/>
            <p:nvPr/>
          </p:nvSpPr>
          <p:spPr>
            <a:xfrm>
              <a:off x="4468675" y="2737771"/>
              <a:ext cx="546275" cy="546275"/>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17"/>
            <p:cNvSpPr/>
            <p:nvPr/>
          </p:nvSpPr>
          <p:spPr>
            <a:xfrm>
              <a:off x="5478051" y="2578080"/>
              <a:ext cx="2220083" cy="94185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17"/>
            <p:cNvSpPr txBox="1"/>
            <p:nvPr/>
          </p:nvSpPr>
          <p:spPr>
            <a:xfrm>
              <a:off x="5478051" y="2578080"/>
              <a:ext cx="2220083" cy="94185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600"/>
                <a:buFont typeface="Calibri"/>
                <a:buNone/>
              </a:pPr>
              <a:r>
                <a:rPr b="1" lang="en" sz="1600">
                  <a:solidFill>
                    <a:schemeClr val="dk1"/>
                  </a:solidFill>
                  <a:latin typeface="Calibri"/>
                  <a:ea typeface="Calibri"/>
                  <a:cs typeface="Calibri"/>
                  <a:sym typeface="Calibri"/>
                </a:rPr>
                <a:t>Formulate recommendations for Bureau endorsement of the Scheme’s deployment.</a:t>
              </a:r>
              <a:endParaRPr/>
            </a:p>
          </p:txBody>
        </p:sp>
      </p:grpSp>
      <p:sp>
        <p:nvSpPr>
          <p:cNvPr id="1420" name="Google Shape;1420;p117"/>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Next Steps - Governance Framework</a:t>
            </a:r>
            <a:endParaRPr b="1" sz="3200">
              <a:solidFill>
                <a:schemeClr val="lt1"/>
              </a:solidFill>
              <a:latin typeface="Gill Sans"/>
              <a:ea typeface="Gill Sans"/>
              <a:cs typeface="Gill Sans"/>
              <a:sym typeface="Gill Sans"/>
            </a:endParaRPr>
          </a:p>
        </p:txBody>
      </p:sp>
      <p:grpSp>
        <p:nvGrpSpPr>
          <p:cNvPr id="1421" name="Google Shape;1421;p117"/>
          <p:cNvGrpSpPr/>
          <p:nvPr/>
        </p:nvGrpSpPr>
        <p:grpSpPr>
          <a:xfrm>
            <a:off x="118780" y="6012570"/>
            <a:ext cx="11938029" cy="769144"/>
            <a:chOff x="165805" y="92797"/>
            <a:chExt cx="11938029" cy="769144"/>
          </a:xfrm>
        </p:grpSpPr>
        <p:pic>
          <p:nvPicPr>
            <p:cNvPr descr="A close-up of a logo&#10;&#10;Description automatically generated" id="1422" name="Google Shape;1422;p117"/>
            <p:cNvPicPr preferRelativeResize="0"/>
            <p:nvPr/>
          </p:nvPicPr>
          <p:blipFill rotWithShape="1">
            <a:blip r:embed="rId8">
              <a:alphaModFix/>
            </a:blip>
            <a:srcRect b="16014" l="0" r="0" t="5727"/>
            <a:stretch/>
          </p:blipFill>
          <p:spPr>
            <a:xfrm>
              <a:off x="165805" y="138517"/>
              <a:ext cx="1280223" cy="708269"/>
            </a:xfrm>
            <a:prstGeom prst="rect">
              <a:avLst/>
            </a:prstGeom>
            <a:noFill/>
            <a:ln>
              <a:noFill/>
            </a:ln>
          </p:spPr>
        </p:pic>
        <p:pic>
          <p:nvPicPr>
            <p:cNvPr descr="A red circle with blue text&#10;&#10;Description automatically generated" id="1423" name="Google Shape;1423;p117"/>
            <p:cNvPicPr preferRelativeResize="0"/>
            <p:nvPr/>
          </p:nvPicPr>
          <p:blipFill rotWithShape="1">
            <a:blip r:embed="rId9">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grpSp>
        <p:nvGrpSpPr>
          <p:cNvPr id="1429" name="Google Shape;1429;p118"/>
          <p:cNvGrpSpPr/>
          <p:nvPr/>
        </p:nvGrpSpPr>
        <p:grpSpPr>
          <a:xfrm>
            <a:off x="1557048" y="2031876"/>
            <a:ext cx="9293803" cy="3610049"/>
            <a:chOff x="610898" y="370644"/>
            <a:chExt cx="9293803" cy="3610049"/>
          </a:xfrm>
        </p:grpSpPr>
        <p:sp>
          <p:nvSpPr>
            <p:cNvPr id="1430" name="Google Shape;1430;p118"/>
            <p:cNvSpPr/>
            <p:nvPr/>
          </p:nvSpPr>
          <p:spPr>
            <a:xfrm>
              <a:off x="1301929" y="370644"/>
              <a:ext cx="2161687" cy="2161687"/>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18"/>
            <p:cNvSpPr/>
            <p:nvPr/>
          </p:nvSpPr>
          <p:spPr>
            <a:xfrm>
              <a:off x="1762617" y="831331"/>
              <a:ext cx="1240312" cy="1240312"/>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18"/>
            <p:cNvSpPr/>
            <p:nvPr/>
          </p:nvSpPr>
          <p:spPr>
            <a:xfrm>
              <a:off x="610898" y="3205644"/>
              <a:ext cx="3543750" cy="7750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18"/>
            <p:cNvSpPr txBox="1"/>
            <p:nvPr/>
          </p:nvSpPr>
          <p:spPr>
            <a:xfrm>
              <a:off x="610898" y="3205644"/>
              <a:ext cx="3543750" cy="77504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b="1" lang="en" sz="1600" cap="none">
                  <a:solidFill>
                    <a:schemeClr val="dk1"/>
                  </a:solidFill>
                  <a:latin typeface="Calibri"/>
                  <a:ea typeface="Calibri"/>
                  <a:cs typeface="Calibri"/>
                  <a:sym typeface="Calibri"/>
                </a:rPr>
                <a:t>A soft launch between Zambia, Malawi, and additional pilot countries with real money and real rail</a:t>
              </a:r>
              <a:endParaRPr b="1" sz="1600" cap="none">
                <a:solidFill>
                  <a:schemeClr val="dk1"/>
                </a:solidFill>
                <a:latin typeface="Calibri"/>
                <a:ea typeface="Calibri"/>
                <a:cs typeface="Calibri"/>
                <a:sym typeface="Calibri"/>
              </a:endParaRPr>
            </a:p>
          </p:txBody>
        </p:sp>
        <p:sp>
          <p:nvSpPr>
            <p:cNvPr id="1434" name="Google Shape;1434;p118"/>
            <p:cNvSpPr/>
            <p:nvPr/>
          </p:nvSpPr>
          <p:spPr>
            <a:xfrm>
              <a:off x="6278256" y="409360"/>
              <a:ext cx="2161687" cy="2161687"/>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18"/>
            <p:cNvSpPr/>
            <p:nvPr/>
          </p:nvSpPr>
          <p:spPr>
            <a:xfrm>
              <a:off x="6719596" y="831331"/>
              <a:ext cx="1240312" cy="1240312"/>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18"/>
            <p:cNvSpPr/>
            <p:nvPr/>
          </p:nvSpPr>
          <p:spPr>
            <a:xfrm>
              <a:off x="4774804" y="3205644"/>
              <a:ext cx="5129897" cy="77504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18"/>
            <p:cNvSpPr txBox="1"/>
            <p:nvPr/>
          </p:nvSpPr>
          <p:spPr>
            <a:xfrm>
              <a:off x="4774804" y="3205644"/>
              <a:ext cx="5129897" cy="775049"/>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600"/>
                <a:buFont typeface="Calibri"/>
                <a:buNone/>
              </a:pPr>
              <a:r>
                <a:rPr b="1" lang="en" sz="1600" cap="none">
                  <a:solidFill>
                    <a:schemeClr val="dk1"/>
                  </a:solidFill>
                  <a:latin typeface="Calibri"/>
                  <a:ea typeface="Calibri"/>
                  <a:cs typeface="Calibri"/>
                  <a:sym typeface="Calibri"/>
                </a:rPr>
                <a:t>Will be conducted in a REGULATORY SANDBOX to ensure that the system functions correctly and can handle real-time transactions in a controlled setting.</a:t>
              </a:r>
              <a:endParaRPr b="1" sz="1600" cap="none">
                <a:solidFill>
                  <a:schemeClr val="dk1"/>
                </a:solidFill>
                <a:latin typeface="Calibri"/>
                <a:ea typeface="Calibri"/>
                <a:cs typeface="Calibri"/>
                <a:sym typeface="Calibri"/>
              </a:endParaRPr>
            </a:p>
          </p:txBody>
        </p:sp>
      </p:grpSp>
      <p:sp>
        <p:nvSpPr>
          <p:cNvPr id="1438" name="Google Shape;1438;p118"/>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Next Steps - Soft Launch</a:t>
            </a:r>
            <a:endParaRPr b="1" sz="3200">
              <a:solidFill>
                <a:schemeClr val="lt1"/>
              </a:solidFill>
              <a:latin typeface="Gill Sans"/>
              <a:ea typeface="Gill Sans"/>
              <a:cs typeface="Gill Sans"/>
              <a:sym typeface="Gill Sans"/>
            </a:endParaRPr>
          </a:p>
        </p:txBody>
      </p:sp>
      <p:grpSp>
        <p:nvGrpSpPr>
          <p:cNvPr id="1439" name="Google Shape;1439;p118"/>
          <p:cNvGrpSpPr/>
          <p:nvPr/>
        </p:nvGrpSpPr>
        <p:grpSpPr>
          <a:xfrm>
            <a:off x="118780" y="6012570"/>
            <a:ext cx="11938029" cy="769144"/>
            <a:chOff x="165805" y="92797"/>
            <a:chExt cx="11938029" cy="769144"/>
          </a:xfrm>
        </p:grpSpPr>
        <p:pic>
          <p:nvPicPr>
            <p:cNvPr descr="A close-up of a logo&#10;&#10;Description automatically generated" id="1440" name="Google Shape;1440;p118"/>
            <p:cNvPicPr preferRelativeResize="0"/>
            <p:nvPr/>
          </p:nvPicPr>
          <p:blipFill rotWithShape="1">
            <a:blip r:embed="rId5">
              <a:alphaModFix/>
            </a:blip>
            <a:srcRect b="16014" l="0" r="0" t="5727"/>
            <a:stretch/>
          </p:blipFill>
          <p:spPr>
            <a:xfrm>
              <a:off x="165805" y="138517"/>
              <a:ext cx="1280223" cy="708269"/>
            </a:xfrm>
            <a:prstGeom prst="rect">
              <a:avLst/>
            </a:prstGeom>
            <a:noFill/>
            <a:ln>
              <a:noFill/>
            </a:ln>
          </p:spPr>
        </p:pic>
        <p:pic>
          <p:nvPicPr>
            <p:cNvPr descr="A red circle with blue text&#10;&#10;Description automatically generated" id="1441" name="Google Shape;1441;p118"/>
            <p:cNvPicPr preferRelativeResize="0"/>
            <p:nvPr/>
          </p:nvPicPr>
          <p:blipFill rotWithShape="1">
            <a:blip r:embed="rId6">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grpSp>
        <p:nvGrpSpPr>
          <p:cNvPr id="1447" name="Google Shape;1447;p119"/>
          <p:cNvGrpSpPr/>
          <p:nvPr/>
        </p:nvGrpSpPr>
        <p:grpSpPr>
          <a:xfrm>
            <a:off x="1511087" y="2220655"/>
            <a:ext cx="9169823" cy="2910327"/>
            <a:chOff x="1119" y="720505"/>
            <a:chExt cx="9169823" cy="2910327"/>
          </a:xfrm>
        </p:grpSpPr>
        <p:sp>
          <p:nvSpPr>
            <p:cNvPr id="1448" name="Google Shape;1448;p119"/>
            <p:cNvSpPr/>
            <p:nvPr/>
          </p:nvSpPr>
          <p:spPr>
            <a:xfrm>
              <a:off x="1119" y="720505"/>
              <a:ext cx="3929924" cy="2495502"/>
            </a:xfrm>
            <a:prstGeom prst="roundRect">
              <a:avLst>
                <a:gd fmla="val 10000" name="adj"/>
              </a:avLst>
            </a:prstGeom>
            <a:gradFill>
              <a:gsLst>
                <a:gs pos="0">
                  <a:srgbClr val="2F4D1A"/>
                </a:gs>
                <a:gs pos="50000">
                  <a:srgbClr val="456F27"/>
                </a:gs>
                <a:gs pos="100000">
                  <a:srgbClr val="52862F"/>
                </a:gs>
              </a:gsLst>
              <a:lin ang="10800000" scaled="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19"/>
            <p:cNvSpPr/>
            <p:nvPr/>
          </p:nvSpPr>
          <p:spPr>
            <a:xfrm>
              <a:off x="437777" y="1135330"/>
              <a:ext cx="3929924" cy="249550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19"/>
            <p:cNvSpPr txBox="1"/>
            <p:nvPr/>
          </p:nvSpPr>
          <p:spPr>
            <a:xfrm>
              <a:off x="510868" y="1208421"/>
              <a:ext cx="3783742" cy="234932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dk1"/>
                </a:buClr>
                <a:buSzPts val="1800"/>
                <a:buFont typeface="Calibri"/>
                <a:buNone/>
              </a:pPr>
              <a:r>
                <a:rPr b="1" lang="en" sz="1800">
                  <a:solidFill>
                    <a:schemeClr val="dk1"/>
                  </a:solidFill>
                  <a:latin typeface="Calibri"/>
                  <a:ea typeface="Calibri"/>
                  <a:cs typeface="Calibri"/>
                  <a:sym typeface="Calibri"/>
                </a:rPr>
                <a:t>The DRPP will go live by the end of Q1 2025 with all pilot countries after the meeting necessary approvals from the regulators</a:t>
              </a:r>
              <a:endParaRPr b="1" sz="1800">
                <a:solidFill>
                  <a:schemeClr val="dk1"/>
                </a:solidFill>
                <a:latin typeface="Calibri"/>
                <a:ea typeface="Calibri"/>
                <a:cs typeface="Calibri"/>
                <a:sym typeface="Calibri"/>
              </a:endParaRPr>
            </a:p>
          </p:txBody>
        </p:sp>
        <p:sp>
          <p:nvSpPr>
            <p:cNvPr id="1451" name="Google Shape;1451;p119"/>
            <p:cNvSpPr/>
            <p:nvPr/>
          </p:nvSpPr>
          <p:spPr>
            <a:xfrm>
              <a:off x="4804360" y="720505"/>
              <a:ext cx="3929924" cy="2495502"/>
            </a:xfrm>
            <a:prstGeom prst="roundRect">
              <a:avLst>
                <a:gd fmla="val 10000" name="adj"/>
              </a:avLst>
            </a:prstGeom>
            <a:gradFill>
              <a:gsLst>
                <a:gs pos="0">
                  <a:srgbClr val="203F75"/>
                </a:gs>
                <a:gs pos="50000">
                  <a:srgbClr val="2F5CAB"/>
                </a:gs>
                <a:gs pos="100000">
                  <a:srgbClr val="396FCC"/>
                </a:gs>
              </a:gsLst>
              <a:path path="circle">
                <a:fillToRect b="100%" l="100%"/>
              </a:path>
              <a:tileRect r="-100%" t="-100%"/>
            </a:gra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19"/>
            <p:cNvSpPr/>
            <p:nvPr/>
          </p:nvSpPr>
          <p:spPr>
            <a:xfrm>
              <a:off x="5241018" y="1135330"/>
              <a:ext cx="3929924" cy="2495502"/>
            </a:xfrm>
            <a:prstGeom prst="roundRect">
              <a:avLst>
                <a:gd fmla="val 10000" name="adj"/>
              </a:avLst>
            </a:prstGeom>
            <a:solidFill>
              <a:schemeClr val="lt1">
                <a:alpha val="89803"/>
              </a:schemeClr>
            </a:solidFill>
            <a:ln cap="flat" cmpd="sng" w="12700">
              <a:solidFill>
                <a:srgbClr val="4372C3"/>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19"/>
            <p:cNvSpPr txBox="1"/>
            <p:nvPr/>
          </p:nvSpPr>
          <p:spPr>
            <a:xfrm>
              <a:off x="5314109" y="1208421"/>
              <a:ext cx="3783742" cy="234932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dk1"/>
                </a:buClr>
                <a:buSzPts val="1800"/>
                <a:buFont typeface="Calibri"/>
                <a:buNone/>
              </a:pPr>
              <a:r>
                <a:rPr b="1" lang="en" sz="1800">
                  <a:solidFill>
                    <a:schemeClr val="dk1"/>
                  </a:solidFill>
                  <a:latin typeface="Calibri"/>
                  <a:ea typeface="Calibri"/>
                  <a:cs typeface="Calibri"/>
                  <a:sym typeface="Calibri"/>
                </a:rPr>
                <a:t>Will be conducted using actual tangible funds (real money) and established infrastructure that handles actual financial transactions in a live environment (real rail)</a:t>
              </a:r>
              <a:endParaRPr b="1" sz="1800">
                <a:solidFill>
                  <a:schemeClr val="dk1"/>
                </a:solidFill>
                <a:latin typeface="Calibri"/>
                <a:ea typeface="Calibri"/>
                <a:cs typeface="Calibri"/>
                <a:sym typeface="Calibri"/>
              </a:endParaRPr>
            </a:p>
          </p:txBody>
        </p:sp>
      </p:grpSp>
      <p:sp>
        <p:nvSpPr>
          <p:cNvPr id="1454" name="Google Shape;1454;p119"/>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Next Steps - Going Live</a:t>
            </a:r>
            <a:endParaRPr b="1" sz="3200">
              <a:solidFill>
                <a:schemeClr val="lt1"/>
              </a:solidFill>
              <a:latin typeface="Gill Sans"/>
              <a:ea typeface="Gill Sans"/>
              <a:cs typeface="Gill Sans"/>
              <a:sym typeface="Gill Sans"/>
            </a:endParaRPr>
          </a:p>
        </p:txBody>
      </p:sp>
      <p:grpSp>
        <p:nvGrpSpPr>
          <p:cNvPr id="1455" name="Google Shape;1455;p119"/>
          <p:cNvGrpSpPr/>
          <p:nvPr/>
        </p:nvGrpSpPr>
        <p:grpSpPr>
          <a:xfrm>
            <a:off x="118780" y="6012570"/>
            <a:ext cx="11938029" cy="769144"/>
            <a:chOff x="165805" y="92797"/>
            <a:chExt cx="11938029" cy="769144"/>
          </a:xfrm>
        </p:grpSpPr>
        <p:pic>
          <p:nvPicPr>
            <p:cNvPr descr="A close-up of a logo&#10;&#10;Description automatically generated" id="1456" name="Google Shape;1456;p119"/>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descr="A red circle with blue text&#10;&#10;Description automatically generated" id="1457" name="Google Shape;1457;p119"/>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20"/>
          <p:cNvSpPr txBox="1"/>
          <p:nvPr/>
        </p:nvSpPr>
        <p:spPr>
          <a:xfrm>
            <a:off x="734552" y="304102"/>
            <a:ext cx="10670048" cy="60951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Gill Sans"/>
              <a:buNone/>
            </a:pPr>
            <a:r>
              <a:rPr b="1" lang="en" sz="2800">
                <a:solidFill>
                  <a:schemeClr val="lt1"/>
                </a:solidFill>
                <a:latin typeface="Gill Sans"/>
                <a:ea typeface="Gill Sans"/>
                <a:cs typeface="Gill Sans"/>
                <a:sym typeface="Gill Sans"/>
              </a:rPr>
              <a:t>Next Steps – Operational Plan in COMESA</a:t>
            </a:r>
            <a:endParaRPr b="1" sz="2800">
              <a:solidFill>
                <a:schemeClr val="lt1"/>
              </a:solidFill>
              <a:latin typeface="Garamond"/>
              <a:ea typeface="Garamond"/>
              <a:cs typeface="Garamond"/>
              <a:sym typeface="Garamond"/>
            </a:endParaRPr>
          </a:p>
        </p:txBody>
      </p:sp>
      <p:sp>
        <p:nvSpPr>
          <p:cNvPr id="1464" name="Google Shape;1464;p120"/>
          <p:cNvSpPr txBox="1"/>
          <p:nvPr/>
        </p:nvSpPr>
        <p:spPr>
          <a:xfrm>
            <a:off x="6714216" y="2346760"/>
            <a:ext cx="3627782" cy="704808"/>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Clr>
                <a:schemeClr val="dk1"/>
              </a:buClr>
              <a:buSzPts val="1800"/>
              <a:buFont typeface="Calibri"/>
              <a:buNone/>
            </a:pPr>
            <a:r>
              <a:t/>
            </a:r>
            <a:endParaRPr b="1" sz="1800">
              <a:solidFill>
                <a:schemeClr val="lt1"/>
              </a:solidFill>
              <a:latin typeface="Gill Sans"/>
              <a:ea typeface="Gill Sans"/>
              <a:cs typeface="Gill Sans"/>
              <a:sym typeface="Gill Sans"/>
            </a:endParaRPr>
          </a:p>
          <a:p>
            <a:pPr indent="0" lvl="0" marL="0" marR="0" rtl="0" algn="just">
              <a:lnSpc>
                <a:spcPct val="115000"/>
              </a:lnSpc>
              <a:spcBef>
                <a:spcPts val="0"/>
              </a:spcBef>
              <a:spcAft>
                <a:spcPts val="0"/>
              </a:spcAft>
              <a:buClr>
                <a:schemeClr val="lt1"/>
              </a:buClr>
              <a:buSzPts val="1800"/>
              <a:buFont typeface="Gill Sans"/>
              <a:buNone/>
            </a:pPr>
            <a:r>
              <a:rPr lang="en" sz="1800">
                <a:solidFill>
                  <a:schemeClr val="lt1"/>
                </a:solidFill>
                <a:latin typeface="Gill Sans"/>
                <a:ea typeface="Gill Sans"/>
                <a:cs typeface="Gill Sans"/>
                <a:sym typeface="Gill Sans"/>
              </a:rPr>
              <a:t>FX Provider plan</a:t>
            </a:r>
            <a:endParaRPr sz="1800">
              <a:solidFill>
                <a:schemeClr val="lt1"/>
              </a:solidFill>
              <a:latin typeface="Gill Sans"/>
              <a:ea typeface="Gill Sans"/>
              <a:cs typeface="Gill Sans"/>
              <a:sym typeface="Gill Sans"/>
            </a:endParaRPr>
          </a:p>
        </p:txBody>
      </p:sp>
      <p:sp>
        <p:nvSpPr>
          <p:cNvPr id="1465" name="Google Shape;1465;p120"/>
          <p:cNvSpPr txBox="1"/>
          <p:nvPr/>
        </p:nvSpPr>
        <p:spPr>
          <a:xfrm>
            <a:off x="997224" y="2405643"/>
            <a:ext cx="4383157" cy="704873"/>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chemeClr val="dk1"/>
              </a:buClr>
              <a:buSzPts val="1800"/>
              <a:buFont typeface="Calibri"/>
              <a:buNone/>
            </a:pPr>
            <a:r>
              <a:t/>
            </a:r>
            <a:endParaRPr b="1" sz="1800">
              <a:solidFill>
                <a:schemeClr val="lt1"/>
              </a:solidFill>
              <a:latin typeface="Gill Sans"/>
              <a:ea typeface="Gill Sans"/>
              <a:cs typeface="Gill Sans"/>
              <a:sym typeface="Gill Sans"/>
            </a:endParaRPr>
          </a:p>
          <a:p>
            <a:pPr indent="0" lvl="0" marL="0" marR="0" rtl="0" algn="l">
              <a:lnSpc>
                <a:spcPct val="115000"/>
              </a:lnSpc>
              <a:spcBef>
                <a:spcPts val="0"/>
              </a:spcBef>
              <a:spcAft>
                <a:spcPts val="0"/>
              </a:spcAft>
              <a:buClr>
                <a:schemeClr val="lt1"/>
              </a:buClr>
              <a:buSzPts val="1800"/>
              <a:buFont typeface="Gill Sans"/>
              <a:buNone/>
            </a:pPr>
            <a:r>
              <a:rPr lang="en" sz="1800">
                <a:solidFill>
                  <a:schemeClr val="lt1"/>
                </a:solidFill>
                <a:latin typeface="Gill Sans"/>
                <a:ea typeface="Gill Sans"/>
                <a:cs typeface="Gill Sans"/>
                <a:sym typeface="Gill Sans"/>
              </a:rPr>
              <a:t>Operational Capacity plan</a:t>
            </a:r>
            <a:endParaRPr sz="1800">
              <a:solidFill>
                <a:schemeClr val="lt1"/>
              </a:solidFill>
              <a:latin typeface="Gill Sans"/>
              <a:ea typeface="Gill Sans"/>
              <a:cs typeface="Gill Sans"/>
              <a:sym typeface="Gill Sans"/>
            </a:endParaRPr>
          </a:p>
        </p:txBody>
      </p:sp>
      <p:pic>
        <p:nvPicPr>
          <p:cNvPr id="1466" name="Google Shape;1466;p120"/>
          <p:cNvPicPr preferRelativeResize="0"/>
          <p:nvPr/>
        </p:nvPicPr>
        <p:blipFill rotWithShape="1">
          <a:blip r:embed="rId3">
            <a:alphaModFix/>
          </a:blip>
          <a:srcRect b="0" l="0" r="0" t="0"/>
          <a:stretch/>
        </p:blipFill>
        <p:spPr>
          <a:xfrm>
            <a:off x="7129049" y="1736202"/>
            <a:ext cx="3877392" cy="4529721"/>
          </a:xfrm>
          <a:prstGeom prst="rect">
            <a:avLst/>
          </a:prstGeom>
          <a:noFill/>
          <a:ln>
            <a:noFill/>
          </a:ln>
        </p:spPr>
      </p:pic>
      <p:grpSp>
        <p:nvGrpSpPr>
          <p:cNvPr id="1467" name="Google Shape;1467;p120"/>
          <p:cNvGrpSpPr/>
          <p:nvPr/>
        </p:nvGrpSpPr>
        <p:grpSpPr>
          <a:xfrm>
            <a:off x="876300" y="1766851"/>
            <a:ext cx="6306776" cy="4262934"/>
            <a:chOff x="228467" y="1900245"/>
            <a:chExt cx="8360658" cy="3812376"/>
          </a:xfrm>
        </p:grpSpPr>
        <p:sp>
          <p:nvSpPr>
            <p:cNvPr id="1468" name="Google Shape;1468;p120"/>
            <p:cNvSpPr/>
            <p:nvPr/>
          </p:nvSpPr>
          <p:spPr>
            <a:xfrm>
              <a:off x="228467" y="1900245"/>
              <a:ext cx="3864314" cy="1628142"/>
            </a:xfrm>
            <a:prstGeom prst="rect">
              <a:avLst/>
            </a:prstGeom>
            <a:gradFill>
              <a:gsLst>
                <a:gs pos="0">
                  <a:srgbClr val="2F4D1A"/>
                </a:gs>
                <a:gs pos="50000">
                  <a:srgbClr val="456F27"/>
                </a:gs>
                <a:gs pos="100000">
                  <a:srgbClr val="52862F"/>
                </a:gs>
              </a:gsLst>
              <a:lin ang="10800000" scaled="0"/>
            </a:gradFill>
            <a:ln>
              <a:noFill/>
            </a:ln>
            <a:effectLst>
              <a:outerShdw blurRad="101600" rotWithShape="0" algn="bl" dir="189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69" name="Google Shape;1469;p120"/>
            <p:cNvSpPr/>
            <p:nvPr/>
          </p:nvSpPr>
          <p:spPr>
            <a:xfrm>
              <a:off x="4724811" y="1900245"/>
              <a:ext cx="3864314" cy="1628142"/>
            </a:xfrm>
            <a:prstGeom prst="rect">
              <a:avLst/>
            </a:prstGeom>
            <a:gradFill>
              <a:gsLst>
                <a:gs pos="0">
                  <a:srgbClr val="203F75"/>
                </a:gs>
                <a:gs pos="31000">
                  <a:srgbClr val="203F75"/>
                </a:gs>
                <a:gs pos="100000">
                  <a:srgbClr val="396FCC"/>
                </a:gs>
              </a:gsLst>
              <a:path path="circle">
                <a:fillToRect b="100%" l="100%"/>
              </a:path>
              <a:tileRect r="-100%" t="-100%"/>
            </a:gradFill>
            <a:ln>
              <a:noFill/>
            </a:ln>
            <a:effectLst>
              <a:outerShdw blurRad="101600" rotWithShape="0" algn="bl" dir="18900000" dist="1016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470" name="Google Shape;1470;p120"/>
            <p:cNvSpPr txBox="1"/>
            <p:nvPr/>
          </p:nvSpPr>
          <p:spPr>
            <a:xfrm>
              <a:off x="4952071" y="2476053"/>
              <a:ext cx="3371727" cy="35881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chemeClr val="lt1"/>
                </a:buClr>
                <a:buSzPts val="1600"/>
                <a:buFont typeface="Calibri"/>
                <a:buNone/>
              </a:pPr>
              <a:r>
                <a:rPr b="1" lang="en" sz="1600">
                  <a:solidFill>
                    <a:schemeClr val="lt1"/>
                  </a:solidFill>
                  <a:latin typeface="Calibri"/>
                  <a:ea typeface="Calibri"/>
                  <a:cs typeface="Calibri"/>
                  <a:sym typeface="Calibri"/>
                </a:rPr>
                <a:t>FX Provider Plan</a:t>
              </a:r>
              <a:endParaRPr sz="1600">
                <a:solidFill>
                  <a:schemeClr val="lt1"/>
                </a:solidFill>
                <a:latin typeface="Calibri"/>
                <a:ea typeface="Calibri"/>
                <a:cs typeface="Calibri"/>
                <a:sym typeface="Calibri"/>
              </a:endParaRPr>
            </a:p>
          </p:txBody>
        </p:sp>
        <p:sp>
          <p:nvSpPr>
            <p:cNvPr id="1471" name="Google Shape;1471;p120"/>
            <p:cNvSpPr/>
            <p:nvPr/>
          </p:nvSpPr>
          <p:spPr>
            <a:xfrm>
              <a:off x="228468" y="3898319"/>
              <a:ext cx="3864314" cy="1814302"/>
            </a:xfrm>
            <a:prstGeom prst="rect">
              <a:avLst/>
            </a:prstGeom>
            <a:gradFill>
              <a:gsLst>
                <a:gs pos="0">
                  <a:srgbClr val="203F75"/>
                </a:gs>
                <a:gs pos="31000">
                  <a:srgbClr val="203F75"/>
                </a:gs>
                <a:gs pos="100000">
                  <a:srgbClr val="396FCC"/>
                </a:gs>
              </a:gsLst>
              <a:path path="circle">
                <a:fillToRect b="100%" l="100%"/>
              </a:path>
              <a:tileRect r="-100%" t="-100%"/>
            </a:gradFill>
            <a:ln>
              <a:noFill/>
            </a:ln>
            <a:effectLst>
              <a:outerShdw blurRad="101600" rotWithShape="0" algn="bl" dir="18900000" dist="101600">
                <a:srgbClr val="000000">
                  <a:alpha val="40000"/>
                </a:srgbClr>
              </a:outerShdw>
            </a:effectLst>
          </p:spPr>
          <p:txBody>
            <a:bodyPr anchorCtr="0" anchor="ctr" bIns="45700" lIns="91425" spcFirstLastPara="1" rIns="91425" wrap="square" tIns="45700">
              <a:noAutofit/>
            </a:bodyPr>
            <a:lstStyle/>
            <a:p>
              <a:pPr indent="0" lvl="0" marL="0" marR="0" rtl="0" algn="ctr">
                <a:lnSpc>
                  <a:spcPct val="115000"/>
                </a:lnSpc>
                <a:spcBef>
                  <a:spcPts val="0"/>
                </a:spcBef>
                <a:spcAft>
                  <a:spcPts val="0"/>
                </a:spcAft>
                <a:buClr>
                  <a:schemeClr val="dk1"/>
                </a:buClr>
                <a:buSzPts val="1800"/>
                <a:buFont typeface="Calibri"/>
                <a:buNone/>
              </a:pPr>
              <a:r>
                <a:t/>
              </a:r>
              <a:endParaRPr sz="1800">
                <a:solidFill>
                  <a:schemeClr val="lt1"/>
                </a:solidFill>
                <a:latin typeface="Gill Sans"/>
                <a:ea typeface="Gill Sans"/>
                <a:cs typeface="Gill Sans"/>
                <a:sym typeface="Gill Sans"/>
              </a:endParaRPr>
            </a:p>
          </p:txBody>
        </p:sp>
        <p:sp>
          <p:nvSpPr>
            <p:cNvPr id="1472" name="Google Shape;1472;p120"/>
            <p:cNvSpPr/>
            <p:nvPr/>
          </p:nvSpPr>
          <p:spPr>
            <a:xfrm>
              <a:off x="4777398" y="3898319"/>
              <a:ext cx="3811727" cy="1814302"/>
            </a:xfrm>
            <a:prstGeom prst="rect">
              <a:avLst/>
            </a:prstGeom>
            <a:gradFill>
              <a:gsLst>
                <a:gs pos="0">
                  <a:srgbClr val="2F4D1A"/>
                </a:gs>
                <a:gs pos="50000">
                  <a:srgbClr val="456F27"/>
                </a:gs>
                <a:gs pos="100000">
                  <a:srgbClr val="52862F"/>
                </a:gs>
              </a:gsLst>
              <a:lin ang="10800000" scaled="0"/>
            </a:gradFill>
            <a:ln>
              <a:noFill/>
            </a:ln>
            <a:effectLst>
              <a:outerShdw blurRad="101600" rotWithShape="0" algn="bl" dir="18900000" dist="1016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1473" name="Google Shape;1473;p120"/>
            <p:cNvSpPr txBox="1"/>
            <p:nvPr/>
          </p:nvSpPr>
          <p:spPr>
            <a:xfrm>
              <a:off x="228467" y="2230816"/>
              <a:ext cx="3864314" cy="64197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chemeClr val="dk1"/>
                </a:buClr>
                <a:buSzPts val="1600"/>
                <a:buFont typeface="Calibri"/>
                <a:buNone/>
              </a:pPr>
              <a:r>
                <a:t/>
              </a:r>
              <a:endParaRPr b="1" sz="1600">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600"/>
                <a:buFont typeface="Calibri"/>
                <a:buNone/>
              </a:pPr>
              <a:r>
                <a:rPr b="1" lang="en" sz="1600">
                  <a:solidFill>
                    <a:schemeClr val="lt1"/>
                  </a:solidFill>
                  <a:latin typeface="Calibri"/>
                  <a:ea typeface="Calibri"/>
                  <a:cs typeface="Calibri"/>
                  <a:sym typeface="Calibri"/>
                </a:rPr>
                <a:t>Operational Capacity Plan</a:t>
              </a:r>
              <a:endParaRPr/>
            </a:p>
          </p:txBody>
        </p:sp>
        <p:sp>
          <p:nvSpPr>
            <p:cNvPr id="1474" name="Google Shape;1474;p120"/>
            <p:cNvSpPr txBox="1"/>
            <p:nvPr/>
          </p:nvSpPr>
          <p:spPr>
            <a:xfrm>
              <a:off x="228467" y="4364816"/>
              <a:ext cx="3864314" cy="641971"/>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chemeClr val="dk1"/>
                </a:buClr>
                <a:buSzPts val="1600"/>
                <a:buFont typeface="Calibri"/>
                <a:buNone/>
              </a:pPr>
              <a:r>
                <a:t/>
              </a:r>
              <a:endParaRPr b="1" sz="1600">
                <a:solidFill>
                  <a:schemeClr val="lt1"/>
                </a:solidFill>
                <a:latin typeface="Calibri"/>
                <a:ea typeface="Calibri"/>
                <a:cs typeface="Calibri"/>
                <a:sym typeface="Calibri"/>
              </a:endParaRPr>
            </a:p>
            <a:p>
              <a:pPr indent="0" lvl="0" marL="0" marR="0" rtl="0" algn="ctr">
                <a:lnSpc>
                  <a:spcPct val="115000"/>
                </a:lnSpc>
                <a:spcBef>
                  <a:spcPts val="0"/>
                </a:spcBef>
                <a:spcAft>
                  <a:spcPts val="0"/>
                </a:spcAft>
                <a:buClr>
                  <a:schemeClr val="lt1"/>
                </a:buClr>
                <a:buSzPts val="1600"/>
                <a:buFont typeface="Calibri"/>
                <a:buNone/>
              </a:pPr>
              <a:r>
                <a:rPr b="1" lang="en" sz="1600">
                  <a:solidFill>
                    <a:schemeClr val="lt1"/>
                  </a:solidFill>
                  <a:latin typeface="Calibri"/>
                  <a:ea typeface="Calibri"/>
                  <a:cs typeface="Calibri"/>
                  <a:sym typeface="Calibri"/>
                </a:rPr>
                <a:t>Roll-out and Onboarding Plan </a:t>
              </a:r>
              <a:endParaRPr/>
            </a:p>
          </p:txBody>
        </p:sp>
        <p:sp>
          <p:nvSpPr>
            <p:cNvPr id="1475" name="Google Shape;1475;p120"/>
            <p:cNvSpPr txBox="1"/>
            <p:nvPr/>
          </p:nvSpPr>
          <p:spPr>
            <a:xfrm>
              <a:off x="4971104" y="4607607"/>
              <a:ext cx="3371727" cy="358816"/>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chemeClr val="lt1"/>
                </a:buClr>
                <a:buSzPts val="1600"/>
                <a:buFont typeface="Calibri"/>
                <a:buNone/>
              </a:pPr>
              <a:r>
                <a:rPr b="1" lang="en" sz="1600">
                  <a:solidFill>
                    <a:schemeClr val="lt1"/>
                  </a:solidFill>
                  <a:latin typeface="Calibri"/>
                  <a:ea typeface="Calibri"/>
                  <a:cs typeface="Calibri"/>
                  <a:sym typeface="Calibri"/>
                </a:rPr>
                <a:t>Regulatory Oversight</a:t>
              </a:r>
              <a:endParaRPr sz="1600">
                <a:solidFill>
                  <a:schemeClr val="lt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pic>
        <p:nvPicPr>
          <p:cNvPr id="984" name="Google Shape;984;p103"/>
          <p:cNvPicPr preferRelativeResize="0"/>
          <p:nvPr/>
        </p:nvPicPr>
        <p:blipFill rotWithShape="1">
          <a:blip r:embed="rId3">
            <a:alphaModFix/>
          </a:blip>
          <a:srcRect b="0" l="0" r="0" t="0"/>
          <a:stretch/>
        </p:blipFill>
        <p:spPr>
          <a:xfrm>
            <a:off x="3049" y="2446283"/>
            <a:ext cx="12188951" cy="4411717"/>
          </a:xfrm>
          <a:prstGeom prst="rect">
            <a:avLst/>
          </a:prstGeom>
          <a:noFill/>
          <a:ln>
            <a:noFill/>
          </a:ln>
        </p:spPr>
      </p:pic>
      <p:sp>
        <p:nvSpPr>
          <p:cNvPr id="985" name="Google Shape;985;p103"/>
          <p:cNvSpPr txBox="1"/>
          <p:nvPr/>
        </p:nvSpPr>
        <p:spPr>
          <a:xfrm>
            <a:off x="3008713" y="294393"/>
            <a:ext cx="6096502" cy="86793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i="0" lang="en" sz="3200" u="none" cap="none" strike="noStrike">
                <a:solidFill>
                  <a:schemeClr val="lt1"/>
                </a:solidFill>
                <a:latin typeface="Gill Sans"/>
                <a:ea typeface="Gill Sans"/>
                <a:cs typeface="Gill Sans"/>
                <a:sym typeface="Gill Sans"/>
              </a:rPr>
              <a:t>Key Strategic Partners  </a:t>
            </a:r>
            <a:endParaRPr/>
          </a:p>
          <a:p>
            <a:pPr indent="0" lvl="0" marL="0" marR="0" rtl="0" algn="ctr">
              <a:lnSpc>
                <a:spcPct val="90000"/>
              </a:lnSpc>
              <a:spcBef>
                <a:spcPts val="0"/>
              </a:spcBef>
              <a:spcAft>
                <a:spcPts val="0"/>
              </a:spcAft>
              <a:buNone/>
            </a:pPr>
            <a:r>
              <a:t/>
            </a:r>
            <a:endParaRPr b="1" i="0" sz="2400" u="none" cap="none" strike="noStrike">
              <a:solidFill>
                <a:schemeClr val="lt1"/>
              </a:solidFill>
              <a:latin typeface="Gill Sans"/>
              <a:ea typeface="Gill Sans"/>
              <a:cs typeface="Gill Sans"/>
              <a:sym typeface="Gill Sans"/>
            </a:endParaRPr>
          </a:p>
        </p:txBody>
      </p:sp>
      <p:grpSp>
        <p:nvGrpSpPr>
          <p:cNvPr id="986" name="Google Shape;986;p103"/>
          <p:cNvGrpSpPr/>
          <p:nvPr/>
        </p:nvGrpSpPr>
        <p:grpSpPr>
          <a:xfrm>
            <a:off x="93324" y="2061294"/>
            <a:ext cx="12002299" cy="4264658"/>
            <a:chOff x="1133515" y="1627340"/>
            <a:chExt cx="10093034" cy="3572954"/>
          </a:xfrm>
        </p:grpSpPr>
        <p:pic>
          <p:nvPicPr>
            <p:cNvPr id="987" name="Google Shape;987;p103"/>
            <p:cNvPicPr preferRelativeResize="0"/>
            <p:nvPr/>
          </p:nvPicPr>
          <p:blipFill rotWithShape="1">
            <a:blip r:embed="rId4">
              <a:alphaModFix/>
            </a:blip>
            <a:srcRect b="0" l="0" r="0" t="0"/>
            <a:stretch/>
          </p:blipFill>
          <p:spPr>
            <a:xfrm>
              <a:off x="1133515" y="1627340"/>
              <a:ext cx="3088254" cy="965088"/>
            </a:xfrm>
            <a:prstGeom prst="rect">
              <a:avLst/>
            </a:prstGeom>
            <a:noFill/>
            <a:ln>
              <a:noFill/>
            </a:ln>
          </p:spPr>
        </p:pic>
        <p:pic>
          <p:nvPicPr>
            <p:cNvPr id="988" name="Google Shape;988;p103"/>
            <p:cNvPicPr preferRelativeResize="0"/>
            <p:nvPr/>
          </p:nvPicPr>
          <p:blipFill rotWithShape="1">
            <a:blip r:embed="rId5">
              <a:alphaModFix/>
            </a:blip>
            <a:srcRect b="0" l="0" r="0" t="0"/>
            <a:stretch/>
          </p:blipFill>
          <p:spPr>
            <a:xfrm>
              <a:off x="8972898" y="1685842"/>
              <a:ext cx="1685315" cy="536363"/>
            </a:xfrm>
            <a:prstGeom prst="rect">
              <a:avLst/>
            </a:prstGeom>
            <a:noFill/>
            <a:ln>
              <a:noFill/>
            </a:ln>
          </p:spPr>
        </p:pic>
        <p:sp>
          <p:nvSpPr>
            <p:cNvPr id="989" name="Google Shape;989;p103"/>
            <p:cNvSpPr txBox="1"/>
            <p:nvPr/>
          </p:nvSpPr>
          <p:spPr>
            <a:xfrm>
              <a:off x="1177654" y="4471074"/>
              <a:ext cx="3304021" cy="618831"/>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800" u="none" cap="none" strike="noStrike">
                  <a:solidFill>
                    <a:srgbClr val="000000"/>
                  </a:solidFill>
                  <a:latin typeface="Calibri"/>
                  <a:ea typeface="Calibri"/>
                  <a:cs typeface="Calibri"/>
                  <a:sym typeface="Calibri"/>
                </a:rPr>
                <a:t>Common Market for Eastern and Southern Africa</a:t>
              </a:r>
              <a:endParaRPr b="1" i="0" sz="1800" u="none" cap="none" strike="noStrike">
                <a:solidFill>
                  <a:srgbClr val="000000"/>
                </a:solidFill>
                <a:latin typeface="Calibri"/>
                <a:ea typeface="Calibri"/>
                <a:cs typeface="Calibri"/>
                <a:sym typeface="Calibri"/>
              </a:endParaRPr>
            </a:p>
          </p:txBody>
        </p:sp>
        <p:pic>
          <p:nvPicPr>
            <p:cNvPr id="990" name="Google Shape;990;p103"/>
            <p:cNvPicPr preferRelativeResize="0"/>
            <p:nvPr/>
          </p:nvPicPr>
          <p:blipFill rotWithShape="1">
            <a:blip r:embed="rId6">
              <a:alphaModFix/>
            </a:blip>
            <a:srcRect b="0" l="0" r="0" t="0"/>
            <a:stretch/>
          </p:blipFill>
          <p:spPr>
            <a:xfrm>
              <a:off x="9756655" y="3737442"/>
              <a:ext cx="1285640" cy="856249"/>
            </a:xfrm>
            <a:prstGeom prst="rect">
              <a:avLst/>
            </a:prstGeom>
            <a:noFill/>
            <a:ln>
              <a:noFill/>
            </a:ln>
          </p:spPr>
        </p:pic>
        <p:sp>
          <p:nvSpPr>
            <p:cNvPr id="991" name="Google Shape;991;p103"/>
            <p:cNvSpPr txBox="1"/>
            <p:nvPr/>
          </p:nvSpPr>
          <p:spPr>
            <a:xfrm>
              <a:off x="9681249" y="4761238"/>
              <a:ext cx="1545300" cy="38676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t/>
              </a:r>
              <a:endParaRPr b="1" i="0" sz="1800" u="none" cap="none" strike="noStrike">
                <a:solidFill>
                  <a:srgbClr val="000000"/>
                </a:solidFill>
                <a:latin typeface="Calibri"/>
                <a:ea typeface="Calibri"/>
                <a:cs typeface="Calibri"/>
                <a:sym typeface="Calibri"/>
              </a:endParaRPr>
            </a:p>
          </p:txBody>
        </p:sp>
        <p:sp>
          <p:nvSpPr>
            <p:cNvPr id="992" name="Google Shape;992;p103"/>
            <p:cNvSpPr txBox="1"/>
            <p:nvPr/>
          </p:nvSpPr>
          <p:spPr>
            <a:xfrm>
              <a:off x="8916457" y="3708906"/>
              <a:ext cx="2163438" cy="330005"/>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800"/>
                <a:buFont typeface="Calibri"/>
                <a:buNone/>
              </a:pPr>
              <a:r>
                <a:t/>
              </a:r>
              <a:endParaRPr b="1" i="0" sz="1800" u="none" cap="none" strike="noStrike">
                <a:solidFill>
                  <a:schemeClr val="dk1"/>
                </a:solidFill>
                <a:latin typeface="Calibri"/>
                <a:ea typeface="Calibri"/>
                <a:cs typeface="Calibri"/>
                <a:sym typeface="Calibri"/>
              </a:endParaRPr>
            </a:p>
          </p:txBody>
        </p:sp>
        <p:sp>
          <p:nvSpPr>
            <p:cNvPr id="993" name="Google Shape;993;p103"/>
            <p:cNvSpPr txBox="1"/>
            <p:nvPr/>
          </p:nvSpPr>
          <p:spPr>
            <a:xfrm>
              <a:off x="5164921" y="4581463"/>
              <a:ext cx="2283783" cy="618831"/>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Technical Implementation Partners</a:t>
              </a:r>
              <a:endParaRPr/>
            </a:p>
          </p:txBody>
        </p:sp>
      </p:grpSp>
      <p:pic>
        <p:nvPicPr>
          <p:cNvPr descr="A blue and black logo&#10;&#10;Description automatically generated" id="994" name="Google Shape;994;p103"/>
          <p:cNvPicPr preferRelativeResize="0"/>
          <p:nvPr/>
        </p:nvPicPr>
        <p:blipFill rotWithShape="1">
          <a:blip r:embed="rId7">
            <a:alphaModFix/>
          </a:blip>
          <a:srcRect b="0" l="0" r="0" t="0"/>
          <a:stretch/>
        </p:blipFill>
        <p:spPr>
          <a:xfrm>
            <a:off x="5064369" y="4143245"/>
            <a:ext cx="2232017" cy="752610"/>
          </a:xfrm>
          <a:prstGeom prst="rect">
            <a:avLst/>
          </a:prstGeom>
          <a:noFill/>
          <a:ln>
            <a:noFill/>
          </a:ln>
        </p:spPr>
      </p:pic>
      <p:pic>
        <p:nvPicPr>
          <p:cNvPr descr="A red rocket and blue object on a black background&#10;&#10;Description automatically generated" id="995" name="Google Shape;995;p103"/>
          <p:cNvPicPr preferRelativeResize="0"/>
          <p:nvPr/>
        </p:nvPicPr>
        <p:blipFill rotWithShape="1">
          <a:blip r:embed="rId8">
            <a:alphaModFix/>
          </a:blip>
          <a:srcRect b="0" l="0" r="0" t="0"/>
          <a:stretch/>
        </p:blipFill>
        <p:spPr>
          <a:xfrm>
            <a:off x="4808755" y="5019268"/>
            <a:ext cx="1528840" cy="571769"/>
          </a:xfrm>
          <a:prstGeom prst="rect">
            <a:avLst/>
          </a:prstGeom>
          <a:noFill/>
          <a:ln>
            <a:noFill/>
          </a:ln>
        </p:spPr>
      </p:pic>
      <p:pic>
        <p:nvPicPr>
          <p:cNvPr descr="A blue circle with white text and a number&#10;&#10;Description automatically generated" id="996" name="Google Shape;996;p103"/>
          <p:cNvPicPr preferRelativeResize="0"/>
          <p:nvPr/>
        </p:nvPicPr>
        <p:blipFill rotWithShape="1">
          <a:blip r:embed="rId9">
            <a:alphaModFix/>
          </a:blip>
          <a:srcRect b="0" l="0" r="0" t="0"/>
          <a:stretch/>
        </p:blipFill>
        <p:spPr>
          <a:xfrm>
            <a:off x="1154450" y="3694527"/>
            <a:ext cx="1752330" cy="1758854"/>
          </a:xfrm>
          <a:prstGeom prst="rect">
            <a:avLst/>
          </a:prstGeom>
          <a:noFill/>
          <a:ln>
            <a:noFill/>
          </a:ln>
        </p:spPr>
      </p:pic>
      <p:sp>
        <p:nvSpPr>
          <p:cNvPr id="997" name="Google Shape;997;p103"/>
          <p:cNvSpPr txBox="1"/>
          <p:nvPr/>
        </p:nvSpPr>
        <p:spPr>
          <a:xfrm>
            <a:off x="8298311" y="2899333"/>
            <a:ext cx="4030200"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Open-source, Inclusive and Instant Payment System Technology</a:t>
            </a:r>
            <a:endParaRPr/>
          </a:p>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Partner</a:t>
            </a:r>
            <a:endParaRPr b="0" i="0" sz="1800" u="none" cap="none" strike="noStrike">
              <a:solidFill>
                <a:schemeClr val="dk1"/>
              </a:solidFill>
              <a:latin typeface="Calibri"/>
              <a:ea typeface="Calibri"/>
              <a:cs typeface="Calibri"/>
              <a:sym typeface="Calibri"/>
            </a:endParaRPr>
          </a:p>
        </p:txBody>
      </p:sp>
      <p:sp>
        <p:nvSpPr>
          <p:cNvPr descr="Logo" id="998" name="Google Shape;998;p10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999" name="Google Shape;999;p103"/>
          <p:cNvGrpSpPr/>
          <p:nvPr/>
        </p:nvGrpSpPr>
        <p:grpSpPr>
          <a:xfrm>
            <a:off x="8880550" y="4776482"/>
            <a:ext cx="1512300" cy="1306561"/>
            <a:chOff x="2141323" y="5326923"/>
            <a:chExt cx="1512300" cy="1306561"/>
          </a:xfrm>
        </p:grpSpPr>
        <p:sp>
          <p:nvSpPr>
            <p:cNvPr id="1000" name="Google Shape;1000;p103"/>
            <p:cNvSpPr/>
            <p:nvPr/>
          </p:nvSpPr>
          <p:spPr>
            <a:xfrm>
              <a:off x="2141323" y="6135709"/>
              <a:ext cx="1512300" cy="4977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SzPts val="1200"/>
                <a:buFont typeface="Roboto"/>
                <a:buNone/>
              </a:pPr>
              <a:r>
                <a:rPr b="1" lang="en" sz="1200">
                  <a:solidFill>
                    <a:srgbClr val="000000"/>
                  </a:solidFill>
                  <a:latin typeface="Roboto"/>
                  <a:ea typeface="Roboto"/>
                  <a:cs typeface="Roboto"/>
                  <a:sym typeface="Roboto"/>
                </a:rPr>
                <a:t>COMESA Clearing House </a:t>
              </a:r>
              <a:endParaRPr b="1" sz="1200">
                <a:solidFill>
                  <a:srgbClr val="000000"/>
                </a:solidFill>
                <a:latin typeface="Roboto"/>
                <a:ea typeface="Roboto"/>
                <a:cs typeface="Roboto"/>
                <a:sym typeface="Roboto"/>
              </a:endParaRPr>
            </a:p>
          </p:txBody>
        </p:sp>
        <p:pic>
          <p:nvPicPr>
            <p:cNvPr id="1001" name="Google Shape;1001;p103"/>
            <p:cNvPicPr preferRelativeResize="0"/>
            <p:nvPr/>
          </p:nvPicPr>
          <p:blipFill rotWithShape="1">
            <a:blip r:embed="rId10">
              <a:alphaModFix/>
            </a:blip>
            <a:srcRect b="0" l="0" r="0" t="0"/>
            <a:stretch/>
          </p:blipFill>
          <p:spPr>
            <a:xfrm>
              <a:off x="2539161" y="5326923"/>
              <a:ext cx="742273" cy="752610"/>
            </a:xfrm>
            <a:prstGeom prst="rect">
              <a:avLst/>
            </a:prstGeom>
            <a:noFill/>
            <a:ln>
              <a:noFill/>
            </a:ln>
          </p:spPr>
        </p:pic>
      </p:grpSp>
      <p:pic>
        <p:nvPicPr>
          <p:cNvPr id="1002" name="Google Shape;1002;p103"/>
          <p:cNvPicPr preferRelativeResize="0"/>
          <p:nvPr/>
        </p:nvPicPr>
        <p:blipFill rotWithShape="1">
          <a:blip r:embed="rId11">
            <a:alphaModFix/>
          </a:blip>
          <a:srcRect b="0" l="0" r="0" t="0"/>
          <a:stretch/>
        </p:blipFill>
        <p:spPr>
          <a:xfrm>
            <a:off x="6582454" y="5108405"/>
            <a:ext cx="1288625" cy="452450"/>
          </a:xfrm>
          <a:prstGeom prst="rect">
            <a:avLst/>
          </a:prstGeom>
          <a:noFill/>
          <a:ln>
            <a:noFill/>
          </a:ln>
        </p:spPr>
      </p:pic>
      <p:pic>
        <p:nvPicPr>
          <p:cNvPr id="1003" name="Google Shape;1003;p103"/>
          <p:cNvPicPr preferRelativeResize="0"/>
          <p:nvPr/>
        </p:nvPicPr>
        <p:blipFill rotWithShape="1">
          <a:blip r:embed="rId12">
            <a:alphaModFix/>
          </a:blip>
          <a:srcRect b="0" l="0" r="0" t="0"/>
          <a:stretch/>
        </p:blipFill>
        <p:spPr>
          <a:xfrm>
            <a:off x="5656366" y="1702014"/>
            <a:ext cx="1177740" cy="1173377"/>
          </a:xfrm>
          <a:prstGeom prst="rect">
            <a:avLst/>
          </a:prstGeom>
          <a:noFill/>
          <a:ln>
            <a:noFill/>
          </a:ln>
        </p:spPr>
      </p:pic>
      <p:sp>
        <p:nvSpPr>
          <p:cNvPr id="1004" name="Google Shape;1004;p103"/>
          <p:cNvSpPr txBox="1"/>
          <p:nvPr/>
        </p:nvSpPr>
        <p:spPr>
          <a:xfrm>
            <a:off x="4852632" y="2756222"/>
            <a:ext cx="2715798" cy="738633"/>
          </a:xfrm>
          <a:prstGeom prst="rect">
            <a:avLst/>
          </a:prstGeom>
          <a:noFill/>
          <a:ln>
            <a:noFill/>
          </a:ln>
        </p:spPr>
        <p:txBody>
          <a:bodyPr anchorCtr="0" anchor="t" bIns="91425" lIns="91425" spcFirstLastPara="1" rIns="91425" wrap="square" tIns="91425">
            <a:spAutoFit/>
          </a:bodyPr>
          <a:lstStyle/>
          <a:p>
            <a:pPr indent="0" lvl="0" marL="0" marR="0" rtl="0" algn="ctr">
              <a:spcBef>
                <a:spcPts val="0"/>
              </a:spcBef>
              <a:spcAft>
                <a:spcPts val="0"/>
              </a:spcAft>
              <a:buNone/>
            </a:pPr>
            <a:r>
              <a:rPr b="1" i="0" lang="en" sz="1800" u="none" cap="none" strike="noStrike">
                <a:solidFill>
                  <a:srgbClr val="000000"/>
                </a:solidFill>
                <a:latin typeface="Calibri"/>
                <a:ea typeface="Calibri"/>
                <a:cs typeface="Calibri"/>
                <a:sym typeface="Calibri"/>
              </a:rPr>
              <a:t>Program Implementation Unit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0" name="Shape 1480"/>
        <p:cNvGrpSpPr/>
        <p:nvPr/>
      </p:nvGrpSpPr>
      <p:grpSpPr>
        <a:xfrm>
          <a:off x="0" y="0"/>
          <a:ext cx="0" cy="0"/>
          <a:chOff x="0" y="0"/>
          <a:chExt cx="0" cy="0"/>
        </a:xfrm>
      </p:grpSpPr>
      <p:sp>
        <p:nvSpPr>
          <p:cNvPr id="1481" name="Google Shape;1481;p121"/>
          <p:cNvSpPr/>
          <p:nvPr/>
        </p:nvSpPr>
        <p:spPr>
          <a:xfrm>
            <a:off x="11118533" y="918266"/>
            <a:ext cx="706127" cy="5863534"/>
          </a:xfrm>
          <a:custGeom>
            <a:rect b="b" l="l" r="r" t="t"/>
            <a:pathLst>
              <a:path extrusionOk="0" h="2447" w="414">
                <a:moveTo>
                  <a:pt x="414" y="2447"/>
                </a:moveTo>
                <a:lnTo>
                  <a:pt x="0" y="2247"/>
                </a:lnTo>
                <a:lnTo>
                  <a:pt x="0" y="0"/>
                </a:lnTo>
                <a:lnTo>
                  <a:pt x="414" y="200"/>
                </a:lnTo>
                <a:lnTo>
                  <a:pt x="414" y="2447"/>
                </a:lnTo>
                <a:close/>
              </a:path>
            </a:pathLst>
          </a:custGeom>
          <a:solidFill>
            <a:srgbClr val="2F549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2" name="Google Shape;1482;p121"/>
          <p:cNvSpPr/>
          <p:nvPr/>
        </p:nvSpPr>
        <p:spPr>
          <a:xfrm>
            <a:off x="11117879" y="643467"/>
            <a:ext cx="420307" cy="5668919"/>
          </a:xfrm>
          <a:custGeom>
            <a:rect b="b" l="l" r="r" t="t"/>
            <a:pathLst>
              <a:path extrusionOk="0" h="2358" w="209">
                <a:moveTo>
                  <a:pt x="209" y="2246"/>
                </a:moveTo>
                <a:lnTo>
                  <a:pt x="0" y="2358"/>
                </a:lnTo>
                <a:lnTo>
                  <a:pt x="0" y="111"/>
                </a:lnTo>
                <a:lnTo>
                  <a:pt x="209" y="0"/>
                </a:lnTo>
                <a:lnTo>
                  <a:pt x="209" y="2246"/>
                </a:lnTo>
                <a:close/>
              </a:path>
            </a:pathLst>
          </a:custGeom>
          <a:solidFill>
            <a:srgbClr val="1F38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83" name="Google Shape;1483;p121"/>
          <p:cNvSpPr/>
          <p:nvPr/>
        </p:nvSpPr>
        <p:spPr>
          <a:xfrm>
            <a:off x="638387" y="643467"/>
            <a:ext cx="10933503" cy="5391944"/>
          </a:xfrm>
          <a:prstGeom prst="rect">
            <a:avLst/>
          </a:prstGeom>
          <a:solidFill>
            <a:srgbClr val="FFFFFF"/>
          </a:solidFill>
          <a:ln cap="flat" cmpd="sng" w="12700">
            <a:solidFill>
              <a:schemeClr val="accent1"/>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484" name="Google Shape;1484;p121"/>
          <p:cNvPicPr preferRelativeResize="0"/>
          <p:nvPr/>
        </p:nvPicPr>
        <p:blipFill rotWithShape="1">
          <a:blip r:embed="rId3">
            <a:alphaModFix/>
          </a:blip>
          <a:srcRect b="-9" l="6443" r="7024" t="696"/>
          <a:stretch/>
        </p:blipFill>
        <p:spPr>
          <a:xfrm>
            <a:off x="936458" y="1209291"/>
            <a:ext cx="4820909" cy="3112311"/>
          </a:xfrm>
          <a:prstGeom prst="rect">
            <a:avLst/>
          </a:prstGeom>
          <a:noFill/>
          <a:ln>
            <a:noFill/>
          </a:ln>
        </p:spPr>
      </p:pic>
      <p:cxnSp>
        <p:nvCxnSpPr>
          <p:cNvPr id="1485" name="Google Shape;1485;p121"/>
          <p:cNvCxnSpPr/>
          <p:nvPr/>
        </p:nvCxnSpPr>
        <p:spPr>
          <a:xfrm>
            <a:off x="6096000" y="1739239"/>
            <a:ext cx="0" cy="3200400"/>
          </a:xfrm>
          <a:prstGeom prst="straightConnector1">
            <a:avLst/>
          </a:prstGeom>
          <a:noFill/>
          <a:ln cap="flat" cmpd="sng" w="12700">
            <a:solidFill>
              <a:schemeClr val="accent1"/>
            </a:solidFill>
            <a:prstDash val="solid"/>
            <a:miter lim="800000"/>
            <a:headEnd len="sm" w="sm" type="none"/>
            <a:tailEnd len="sm" w="sm" type="none"/>
          </a:ln>
        </p:spPr>
      </p:cxnSp>
      <p:pic>
        <p:nvPicPr>
          <p:cNvPr id="1486" name="Google Shape;1486;p121"/>
          <p:cNvPicPr preferRelativeResize="0"/>
          <p:nvPr/>
        </p:nvPicPr>
        <p:blipFill rotWithShape="1">
          <a:blip r:embed="rId4">
            <a:alphaModFix/>
          </a:blip>
          <a:srcRect b="19999" l="25925" r="68021" t="39679"/>
          <a:stretch/>
        </p:blipFill>
        <p:spPr>
          <a:xfrm>
            <a:off x="6269491" y="1047904"/>
            <a:ext cx="893810" cy="3348507"/>
          </a:xfrm>
          <a:prstGeom prst="rect">
            <a:avLst/>
          </a:prstGeom>
          <a:noFill/>
          <a:ln>
            <a:noFill/>
          </a:ln>
        </p:spPr>
      </p:pic>
      <p:sp>
        <p:nvSpPr>
          <p:cNvPr id="1487" name="Google Shape;1487;p121"/>
          <p:cNvSpPr txBox="1"/>
          <p:nvPr/>
        </p:nvSpPr>
        <p:spPr>
          <a:xfrm>
            <a:off x="7035214" y="1192138"/>
            <a:ext cx="4220328" cy="57386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4E79"/>
              </a:buClr>
              <a:buSzPts val="1400"/>
              <a:buFont typeface="Arial"/>
              <a:buNone/>
            </a:pPr>
            <a:r>
              <a:rPr i="0" lang="en" sz="1400" u="none" cap="none" strike="noStrike">
                <a:solidFill>
                  <a:srgbClr val="1E4E79"/>
                </a:solidFill>
                <a:latin typeface="Arial"/>
                <a:ea typeface="Arial"/>
                <a:cs typeface="Arial"/>
                <a:sym typeface="Arial"/>
              </a:rPr>
              <a:t>COMESA Business Council, COMESA Building, Right Wing, 2nd Floor, Ben Bella Road, </a:t>
            </a:r>
            <a:br>
              <a:rPr i="0" lang="en" sz="1400" u="none" cap="none" strike="noStrike">
                <a:solidFill>
                  <a:srgbClr val="1E4E79"/>
                </a:solidFill>
                <a:latin typeface="Arial"/>
                <a:ea typeface="Arial"/>
                <a:cs typeface="Arial"/>
                <a:sym typeface="Arial"/>
              </a:rPr>
            </a:br>
            <a:r>
              <a:rPr i="0" lang="en" sz="1400" u="none" cap="none" strike="noStrike">
                <a:solidFill>
                  <a:srgbClr val="1E4E79"/>
                </a:solidFill>
                <a:latin typeface="Arial"/>
                <a:ea typeface="Arial"/>
                <a:cs typeface="Arial"/>
                <a:sym typeface="Arial"/>
              </a:rPr>
              <a:t>P.O. Box 30051, Lusaka, Zambia </a:t>
            </a:r>
            <a:endParaRPr/>
          </a:p>
          <a:p>
            <a:pPr indent="0" lvl="0" marL="0" marR="0" rtl="0" algn="l">
              <a:lnSpc>
                <a:spcPct val="100000"/>
              </a:lnSpc>
              <a:spcBef>
                <a:spcPts val="1000"/>
              </a:spcBef>
              <a:spcAft>
                <a:spcPts val="0"/>
              </a:spcAft>
              <a:buClr>
                <a:schemeClr val="dk1"/>
              </a:buClr>
              <a:buSzPts val="1400"/>
              <a:buFont typeface="Arial"/>
              <a:buNone/>
            </a:pPr>
            <a:r>
              <a:t/>
            </a:r>
            <a:endParaRPr i="0" sz="1400" u="none" cap="none" strike="noStrike">
              <a:solidFill>
                <a:srgbClr val="1E4E79"/>
              </a:solidFill>
              <a:latin typeface="Arial"/>
              <a:ea typeface="Arial"/>
              <a:cs typeface="Arial"/>
              <a:sym typeface="Arial"/>
            </a:endParaRPr>
          </a:p>
        </p:txBody>
      </p:sp>
      <p:sp>
        <p:nvSpPr>
          <p:cNvPr id="1488" name="Google Shape;1488;p121"/>
          <p:cNvSpPr txBox="1"/>
          <p:nvPr/>
        </p:nvSpPr>
        <p:spPr>
          <a:xfrm>
            <a:off x="7119632" y="2557312"/>
            <a:ext cx="3479329" cy="381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info@comesabusinesscouncil.org</a:t>
            </a:r>
            <a:endParaRPr/>
          </a:p>
        </p:txBody>
      </p:sp>
      <p:sp>
        <p:nvSpPr>
          <p:cNvPr id="1489" name="Google Shape;1489;p121"/>
          <p:cNvSpPr txBox="1"/>
          <p:nvPr/>
        </p:nvSpPr>
        <p:spPr>
          <a:xfrm>
            <a:off x="7066467" y="3796719"/>
            <a:ext cx="3722355" cy="3816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+260 761 228 754  |  +260 211 229725/32 </a:t>
            </a:r>
            <a:endParaRPr/>
          </a:p>
        </p:txBody>
      </p:sp>
      <p:grpSp>
        <p:nvGrpSpPr>
          <p:cNvPr id="1490" name="Google Shape;1490;p121"/>
          <p:cNvGrpSpPr/>
          <p:nvPr/>
        </p:nvGrpSpPr>
        <p:grpSpPr>
          <a:xfrm>
            <a:off x="754229" y="4936553"/>
            <a:ext cx="11545647" cy="550972"/>
            <a:chOff x="771985" y="5207302"/>
            <a:chExt cx="11545647" cy="550972"/>
          </a:xfrm>
        </p:grpSpPr>
        <p:sp>
          <p:nvSpPr>
            <p:cNvPr id="1491" name="Google Shape;1491;p121"/>
            <p:cNvSpPr txBox="1"/>
            <p:nvPr/>
          </p:nvSpPr>
          <p:spPr>
            <a:xfrm>
              <a:off x="6013459" y="5296102"/>
              <a:ext cx="2661046" cy="3755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@COMESA Business Council</a:t>
              </a:r>
              <a:endParaRPr/>
            </a:p>
          </p:txBody>
        </p:sp>
        <p:pic>
          <p:nvPicPr>
            <p:cNvPr descr="A picture containing clock, drawing&#10;&#10;Description automatically generated" id="1492" name="Google Shape;1492;p121"/>
            <p:cNvPicPr preferRelativeResize="0"/>
            <p:nvPr/>
          </p:nvPicPr>
          <p:blipFill rotWithShape="1">
            <a:blip r:embed="rId5">
              <a:alphaModFix/>
            </a:blip>
            <a:srcRect b="0" l="0" r="0" t="0"/>
            <a:stretch/>
          </p:blipFill>
          <p:spPr>
            <a:xfrm>
              <a:off x="771985" y="5303020"/>
              <a:ext cx="374875" cy="375553"/>
            </a:xfrm>
            <a:prstGeom prst="rect">
              <a:avLst/>
            </a:prstGeom>
            <a:noFill/>
            <a:ln>
              <a:noFill/>
            </a:ln>
          </p:spPr>
        </p:pic>
        <p:pic>
          <p:nvPicPr>
            <p:cNvPr id="1493" name="Google Shape;1493;p121"/>
            <p:cNvPicPr preferRelativeResize="0"/>
            <p:nvPr/>
          </p:nvPicPr>
          <p:blipFill rotWithShape="1">
            <a:blip r:embed="rId6">
              <a:alphaModFix/>
            </a:blip>
            <a:srcRect b="0" l="0" r="0" t="0"/>
            <a:stretch/>
          </p:blipFill>
          <p:spPr>
            <a:xfrm>
              <a:off x="8587357" y="5240863"/>
              <a:ext cx="451487" cy="450923"/>
            </a:xfrm>
            <a:prstGeom prst="rect">
              <a:avLst/>
            </a:prstGeom>
            <a:noFill/>
            <a:ln>
              <a:noFill/>
            </a:ln>
          </p:spPr>
        </p:pic>
        <p:pic>
          <p:nvPicPr>
            <p:cNvPr descr="A picture containing drawing&#10;&#10;Description automatically generated" id="1494" name="Google Shape;1494;p121"/>
            <p:cNvPicPr preferRelativeResize="0"/>
            <p:nvPr/>
          </p:nvPicPr>
          <p:blipFill rotWithShape="1">
            <a:blip r:embed="rId7">
              <a:alphaModFix/>
            </a:blip>
            <a:srcRect b="0" l="0" r="0" t="0"/>
            <a:stretch/>
          </p:blipFill>
          <p:spPr>
            <a:xfrm>
              <a:off x="5655231" y="5231521"/>
              <a:ext cx="469609" cy="469609"/>
            </a:xfrm>
            <a:prstGeom prst="rect">
              <a:avLst/>
            </a:prstGeom>
            <a:noFill/>
            <a:ln>
              <a:noFill/>
            </a:ln>
          </p:spPr>
        </p:pic>
        <p:pic>
          <p:nvPicPr>
            <p:cNvPr descr="A close up of a logo&#10;&#10;Description automatically generated" id="1495" name="Google Shape;1495;p121"/>
            <p:cNvPicPr preferRelativeResize="0"/>
            <p:nvPr/>
          </p:nvPicPr>
          <p:blipFill rotWithShape="1">
            <a:blip r:embed="rId8">
              <a:alphaModFix/>
            </a:blip>
            <a:srcRect b="0" l="0" r="0" t="0"/>
            <a:stretch/>
          </p:blipFill>
          <p:spPr>
            <a:xfrm>
              <a:off x="3338841" y="5207302"/>
              <a:ext cx="550972" cy="550972"/>
            </a:xfrm>
            <a:prstGeom prst="rect">
              <a:avLst/>
            </a:prstGeom>
            <a:noFill/>
            <a:ln>
              <a:noFill/>
            </a:ln>
          </p:spPr>
        </p:pic>
        <p:sp>
          <p:nvSpPr>
            <p:cNvPr id="1496" name="Google Shape;1496;p121"/>
            <p:cNvSpPr txBox="1"/>
            <p:nvPr/>
          </p:nvSpPr>
          <p:spPr>
            <a:xfrm>
              <a:off x="1102734" y="5306605"/>
              <a:ext cx="2340892" cy="3755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@comesabusinesscouncil</a:t>
              </a:r>
              <a:endParaRPr/>
            </a:p>
          </p:txBody>
        </p:sp>
        <p:sp>
          <p:nvSpPr>
            <p:cNvPr id="1497" name="Google Shape;1497;p121"/>
            <p:cNvSpPr txBox="1"/>
            <p:nvPr/>
          </p:nvSpPr>
          <p:spPr>
            <a:xfrm>
              <a:off x="3729979" y="5303021"/>
              <a:ext cx="1951040" cy="3755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@COMESABusiness</a:t>
              </a:r>
              <a:endParaRPr/>
            </a:p>
          </p:txBody>
        </p:sp>
        <p:sp>
          <p:nvSpPr>
            <p:cNvPr id="1498" name="Google Shape;1498;p121"/>
            <p:cNvSpPr txBox="1"/>
            <p:nvPr/>
          </p:nvSpPr>
          <p:spPr>
            <a:xfrm>
              <a:off x="8947111" y="5295012"/>
              <a:ext cx="3370521" cy="3755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1E4E79"/>
                </a:buClr>
                <a:buSzPts val="1400"/>
                <a:buFont typeface="Arial"/>
                <a:buNone/>
              </a:pPr>
              <a:r>
                <a:rPr b="0" i="0" lang="en" sz="1400" u="none" cap="none" strike="noStrike">
                  <a:solidFill>
                    <a:srgbClr val="1E4E79"/>
                  </a:solidFill>
                  <a:latin typeface="Arial"/>
                  <a:ea typeface="Arial"/>
                  <a:cs typeface="Arial"/>
                  <a:sym typeface="Arial"/>
                </a:rPr>
                <a:t>@comesa_business_council_1</a:t>
              </a:r>
              <a:endParaRPr/>
            </a:p>
          </p:txBody>
        </p:sp>
      </p:grpSp>
      <p:grpSp>
        <p:nvGrpSpPr>
          <p:cNvPr id="1499" name="Google Shape;1499;p121"/>
          <p:cNvGrpSpPr/>
          <p:nvPr/>
        </p:nvGrpSpPr>
        <p:grpSpPr>
          <a:xfrm>
            <a:off x="89374" y="6163350"/>
            <a:ext cx="12013252" cy="605755"/>
            <a:chOff x="98167" y="194201"/>
            <a:chExt cx="15253557" cy="769144"/>
          </a:xfrm>
        </p:grpSpPr>
        <p:pic>
          <p:nvPicPr>
            <p:cNvPr id="1500" name="Google Shape;1500;p121"/>
            <p:cNvPicPr preferRelativeResize="0"/>
            <p:nvPr/>
          </p:nvPicPr>
          <p:blipFill rotWithShape="1">
            <a:blip r:embed="rId9">
              <a:alphaModFix/>
            </a:blip>
            <a:srcRect b="16015" l="0" r="0" t="16655"/>
            <a:stretch/>
          </p:blipFill>
          <p:spPr>
            <a:xfrm>
              <a:off x="98167" y="338876"/>
              <a:ext cx="1280223" cy="609364"/>
            </a:xfrm>
            <a:prstGeom prst="rect">
              <a:avLst/>
            </a:prstGeom>
            <a:noFill/>
            <a:ln>
              <a:noFill/>
            </a:ln>
          </p:spPr>
        </p:pic>
        <p:pic>
          <p:nvPicPr>
            <p:cNvPr id="1501" name="Google Shape;1501;p121"/>
            <p:cNvPicPr preferRelativeResize="0"/>
            <p:nvPr/>
          </p:nvPicPr>
          <p:blipFill rotWithShape="1">
            <a:blip r:embed="rId10">
              <a:alphaModFix/>
            </a:blip>
            <a:srcRect b="0" l="0" r="0" t="0"/>
            <a:stretch/>
          </p:blipFill>
          <p:spPr>
            <a:xfrm>
              <a:off x="14579721" y="194201"/>
              <a:ext cx="772003" cy="769144"/>
            </a:xfrm>
            <a:prstGeom prst="flowChartConnector">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
              <a:t>Reference Slides</a:t>
            </a:r>
            <a:endParaRPr/>
          </a:p>
        </p:txBody>
      </p:sp>
      <p:grpSp>
        <p:nvGrpSpPr>
          <p:cNvPr id="1507" name="Google Shape;1507;p122"/>
          <p:cNvGrpSpPr/>
          <p:nvPr/>
        </p:nvGrpSpPr>
        <p:grpSpPr>
          <a:xfrm>
            <a:off x="118780" y="6012570"/>
            <a:ext cx="11938029" cy="769144"/>
            <a:chOff x="165805" y="92797"/>
            <a:chExt cx="11938029" cy="769144"/>
          </a:xfrm>
        </p:grpSpPr>
        <p:pic>
          <p:nvPicPr>
            <p:cNvPr id="1508" name="Google Shape;1508;p122"/>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509" name="Google Shape;1509;p122"/>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23"/>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
              <a:t>Why is DRPP a valuable offering?</a:t>
            </a:r>
            <a:endParaRPr/>
          </a:p>
        </p:txBody>
      </p:sp>
      <p:grpSp>
        <p:nvGrpSpPr>
          <p:cNvPr id="1515" name="Google Shape;1515;p123"/>
          <p:cNvGrpSpPr/>
          <p:nvPr/>
        </p:nvGrpSpPr>
        <p:grpSpPr>
          <a:xfrm>
            <a:off x="118780" y="6012570"/>
            <a:ext cx="11938029" cy="769144"/>
            <a:chOff x="165805" y="92797"/>
            <a:chExt cx="11938029" cy="769144"/>
          </a:xfrm>
        </p:grpSpPr>
        <p:pic>
          <p:nvPicPr>
            <p:cNvPr id="1516" name="Google Shape;1516;p123"/>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517" name="Google Shape;1517;p123"/>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
        <p:nvSpPr>
          <p:cNvPr id="1518" name="Google Shape;1518;p123"/>
          <p:cNvSpPr/>
          <p:nvPr/>
        </p:nvSpPr>
        <p:spPr>
          <a:xfrm>
            <a:off x="1784800" y="1565417"/>
            <a:ext cx="8399600" cy="763600"/>
          </a:xfrm>
          <a:prstGeom prst="homePlate">
            <a:avLst>
              <a:gd fmla="val 50000" name="adj"/>
            </a:avLst>
          </a:prstGeom>
          <a:solidFill>
            <a:srgbClr val="04436E"/>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600">
                <a:solidFill>
                  <a:srgbClr val="FFFFFF"/>
                </a:solidFill>
                <a:latin typeface="Arial"/>
                <a:ea typeface="Arial"/>
                <a:cs typeface="Arial"/>
                <a:sym typeface="Arial"/>
              </a:rPr>
              <a:t>Inclusive Instant Payment System</a:t>
            </a:r>
            <a:endParaRPr b="1" sz="1600">
              <a:solidFill>
                <a:srgbClr val="FFFFFF"/>
              </a:solidFill>
              <a:latin typeface="Arial"/>
              <a:ea typeface="Arial"/>
              <a:cs typeface="Arial"/>
              <a:sym typeface="Arial"/>
            </a:endParaRPr>
          </a:p>
          <a:p>
            <a:pPr indent="0" lvl="0" marL="0" marR="0" rtl="0" algn="ctr">
              <a:spcBef>
                <a:spcPts val="0"/>
              </a:spcBef>
              <a:spcAft>
                <a:spcPts val="0"/>
              </a:spcAft>
              <a:buNone/>
            </a:pPr>
            <a:r>
              <a:rPr lang="en" sz="1200">
                <a:solidFill>
                  <a:srgbClr val="FFFFFF"/>
                </a:solidFill>
                <a:latin typeface="Arial"/>
                <a:ea typeface="Arial"/>
                <a:cs typeface="Arial"/>
                <a:sym typeface="Arial"/>
              </a:rPr>
              <a:t>Process irrevocable push payments, in less than a minute, at a very low-cost and extremely securely, supporting discovery and agreement phases with a cryptographic lock. </a:t>
            </a:r>
            <a:endParaRPr sz="1867">
              <a:solidFill>
                <a:srgbClr val="000000"/>
              </a:solidFill>
              <a:latin typeface="Roboto"/>
              <a:ea typeface="Roboto"/>
              <a:cs typeface="Roboto"/>
              <a:sym typeface="Roboto"/>
            </a:endParaRPr>
          </a:p>
        </p:txBody>
      </p:sp>
      <p:sp>
        <p:nvSpPr>
          <p:cNvPr id="1519" name="Google Shape;1519;p123"/>
          <p:cNvSpPr/>
          <p:nvPr/>
        </p:nvSpPr>
        <p:spPr>
          <a:xfrm>
            <a:off x="1784800" y="3311579"/>
            <a:ext cx="8399600" cy="763600"/>
          </a:xfrm>
          <a:prstGeom prst="homePlate">
            <a:avLst>
              <a:gd fmla="val 50000" name="adj"/>
            </a:avLst>
          </a:prstGeom>
          <a:solidFill>
            <a:srgbClr val="04436E">
              <a:alpha val="73333"/>
            </a:srgbClr>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600">
                <a:solidFill>
                  <a:srgbClr val="FFFFFF"/>
                </a:solidFill>
                <a:latin typeface="Arial"/>
                <a:ea typeface="Arial"/>
                <a:cs typeface="Arial"/>
                <a:sym typeface="Arial"/>
              </a:rPr>
              <a:t>Competitive Foreign Exchange rates</a:t>
            </a:r>
            <a:endParaRPr b="1" sz="1600">
              <a:solidFill>
                <a:srgbClr val="FFFFFF"/>
              </a:solidFill>
              <a:latin typeface="Arial"/>
              <a:ea typeface="Arial"/>
              <a:cs typeface="Arial"/>
              <a:sym typeface="Arial"/>
            </a:endParaRPr>
          </a:p>
          <a:p>
            <a:pPr indent="0" lvl="0" marL="0" marR="0" rtl="0" algn="ctr">
              <a:spcBef>
                <a:spcPts val="0"/>
              </a:spcBef>
              <a:spcAft>
                <a:spcPts val="0"/>
              </a:spcAft>
              <a:buNone/>
            </a:pPr>
            <a:r>
              <a:rPr lang="en" sz="1200">
                <a:solidFill>
                  <a:srgbClr val="FFFFFF"/>
                </a:solidFill>
                <a:latin typeface="Arial"/>
                <a:ea typeface="Arial"/>
                <a:cs typeface="Arial"/>
                <a:sym typeface="Arial"/>
              </a:rPr>
              <a:t>Create a competitive Market place, with settlement done in Central Bank RTGS, reducing the operating complexity and settlement risks for FXPs thereby contributing to lower costs.</a:t>
            </a:r>
            <a:endParaRPr b="1" sz="1600">
              <a:solidFill>
                <a:srgbClr val="FFFFFF"/>
              </a:solidFill>
              <a:latin typeface="Arial"/>
              <a:ea typeface="Arial"/>
              <a:cs typeface="Arial"/>
              <a:sym typeface="Arial"/>
            </a:endParaRPr>
          </a:p>
        </p:txBody>
      </p:sp>
      <p:sp>
        <p:nvSpPr>
          <p:cNvPr id="1520" name="Google Shape;1520;p123"/>
          <p:cNvSpPr/>
          <p:nvPr/>
        </p:nvSpPr>
        <p:spPr>
          <a:xfrm>
            <a:off x="1784800" y="5017241"/>
            <a:ext cx="8399600" cy="763600"/>
          </a:xfrm>
          <a:prstGeom prst="homePlate">
            <a:avLst>
              <a:gd fmla="val 50000" name="adj"/>
            </a:avLst>
          </a:prstGeom>
          <a:solidFill>
            <a:schemeClr val="lt2"/>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600">
                <a:solidFill>
                  <a:srgbClr val="B7B7B7"/>
                </a:solidFill>
                <a:latin typeface="Arial"/>
                <a:ea typeface="Arial"/>
                <a:cs typeface="Arial"/>
                <a:sym typeface="Arial"/>
              </a:rPr>
              <a:t>A fraud and risk management service</a:t>
            </a:r>
            <a:endParaRPr b="1" sz="1600">
              <a:solidFill>
                <a:srgbClr val="B7B7B7"/>
              </a:solidFill>
              <a:latin typeface="Arial"/>
              <a:ea typeface="Arial"/>
              <a:cs typeface="Arial"/>
              <a:sym typeface="Arial"/>
            </a:endParaRPr>
          </a:p>
          <a:p>
            <a:pPr indent="0" lvl="0" marL="0" marR="0" rtl="0" algn="ctr">
              <a:spcBef>
                <a:spcPts val="0"/>
              </a:spcBef>
              <a:spcAft>
                <a:spcPts val="0"/>
              </a:spcAft>
              <a:buNone/>
            </a:pPr>
            <a:r>
              <a:rPr lang="en" sz="1200">
                <a:solidFill>
                  <a:srgbClr val="B7B7B7"/>
                </a:solidFill>
                <a:latin typeface="Arial"/>
                <a:ea typeface="Arial"/>
                <a:cs typeface="Arial"/>
                <a:sym typeface="Arial"/>
              </a:rPr>
              <a:t>Process Personal Identifiable Information (PII), using the Tazama Payment Platform Adapter to perform extra risk assessment on top of the DFSPs’ own internal sanction and compliance checks.</a:t>
            </a:r>
            <a:endParaRPr sz="1200">
              <a:solidFill>
                <a:srgbClr val="B7B7B7"/>
              </a:solidFill>
              <a:latin typeface="Arial"/>
              <a:ea typeface="Arial"/>
              <a:cs typeface="Arial"/>
              <a:sym typeface="Arial"/>
            </a:endParaRPr>
          </a:p>
        </p:txBody>
      </p:sp>
      <p:sp>
        <p:nvSpPr>
          <p:cNvPr id="1521" name="Google Shape;1521;p123"/>
          <p:cNvSpPr/>
          <p:nvPr/>
        </p:nvSpPr>
        <p:spPr>
          <a:xfrm>
            <a:off x="1784800" y="4164403"/>
            <a:ext cx="8399600" cy="763600"/>
          </a:xfrm>
          <a:prstGeom prst="homePlate">
            <a:avLst>
              <a:gd fmla="val 50000" name="adj"/>
            </a:avLst>
          </a:prstGeom>
          <a:solidFill>
            <a:srgbClr val="1780AD"/>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600">
                <a:solidFill>
                  <a:srgbClr val="FFFFFF"/>
                </a:solidFill>
                <a:latin typeface="Arial"/>
                <a:ea typeface="Arial"/>
                <a:cs typeface="Arial"/>
                <a:sym typeface="Arial"/>
              </a:rPr>
              <a:t>High Quality Inter-Scheme Interoperability </a:t>
            </a:r>
            <a:endParaRPr sz="1067">
              <a:solidFill>
                <a:srgbClr val="000000"/>
              </a:solidFill>
              <a:latin typeface="Arial"/>
              <a:ea typeface="Arial"/>
              <a:cs typeface="Arial"/>
              <a:sym typeface="Arial"/>
            </a:endParaRPr>
          </a:p>
          <a:p>
            <a:pPr indent="0" lvl="0" marL="0" marR="0" rtl="0" algn="ctr">
              <a:spcBef>
                <a:spcPts val="0"/>
              </a:spcBef>
              <a:spcAft>
                <a:spcPts val="0"/>
              </a:spcAft>
              <a:buNone/>
            </a:pPr>
            <a:r>
              <a:rPr lang="en" sz="1200">
                <a:solidFill>
                  <a:srgbClr val="FFFFFF"/>
                </a:solidFill>
                <a:latin typeface="Arial"/>
                <a:ea typeface="Arial"/>
                <a:cs typeface="Arial"/>
                <a:sym typeface="Arial"/>
              </a:rPr>
              <a:t>Facilitate interoperability between various payment schemes that are engaged in the processing of the payment transfer, maintaining the non-repudiation of a transaction and reducing settlement risk through pre-funding.</a:t>
            </a:r>
            <a:endParaRPr b="1" sz="1600">
              <a:solidFill>
                <a:srgbClr val="FFFFFF"/>
              </a:solidFill>
              <a:latin typeface="Arial"/>
              <a:ea typeface="Arial"/>
              <a:cs typeface="Arial"/>
              <a:sym typeface="Arial"/>
            </a:endParaRPr>
          </a:p>
        </p:txBody>
      </p:sp>
      <p:sp>
        <p:nvSpPr>
          <p:cNvPr id="1522" name="Google Shape;1522;p123"/>
          <p:cNvSpPr/>
          <p:nvPr/>
        </p:nvSpPr>
        <p:spPr>
          <a:xfrm>
            <a:off x="1784800" y="2447316"/>
            <a:ext cx="8399600" cy="763600"/>
          </a:xfrm>
          <a:prstGeom prst="homePlate">
            <a:avLst>
              <a:gd fmla="val 50000" name="adj"/>
            </a:avLst>
          </a:prstGeom>
          <a:solidFill>
            <a:srgbClr val="1780AD">
              <a:alpha val="74117"/>
            </a:srgbClr>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600">
                <a:solidFill>
                  <a:srgbClr val="FFFFFF"/>
                </a:solidFill>
                <a:latin typeface="Arial"/>
                <a:ea typeface="Arial"/>
                <a:cs typeface="Arial"/>
                <a:sym typeface="Arial"/>
              </a:rPr>
              <a:t>Optermised Participation of DFSPs, FXPs and National IIPS</a:t>
            </a:r>
            <a:endParaRPr b="1" sz="1600">
              <a:solidFill>
                <a:srgbClr val="FFFFFF"/>
              </a:solidFill>
              <a:latin typeface="Arial"/>
              <a:ea typeface="Arial"/>
              <a:cs typeface="Arial"/>
              <a:sym typeface="Arial"/>
            </a:endParaRPr>
          </a:p>
          <a:p>
            <a:pPr indent="0" lvl="0" marL="0" marR="0" rtl="0" algn="ctr">
              <a:spcBef>
                <a:spcPts val="0"/>
              </a:spcBef>
              <a:spcAft>
                <a:spcPts val="0"/>
              </a:spcAft>
              <a:buNone/>
            </a:pPr>
            <a:r>
              <a:rPr lang="en" sz="1200">
                <a:solidFill>
                  <a:srgbClr val="FFFFFF"/>
                </a:solidFill>
                <a:latin typeface="Arial"/>
                <a:ea typeface="Arial"/>
                <a:cs typeface="Arial"/>
                <a:sym typeface="Arial"/>
              </a:rPr>
              <a:t>Connect to DRPP with minimal on-boarding and participation costs, providing FIs with a common tools to operate with secure and standard interaction with minimal reconcilliation effort</a:t>
            </a:r>
            <a:endParaRPr b="1" sz="1600">
              <a:solidFill>
                <a:srgbClr val="FFFF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24"/>
          <p:cNvSpPr txBox="1"/>
          <p:nvPr>
            <p:ph type="title"/>
          </p:nvPr>
        </p:nvSpPr>
        <p:spPr>
          <a:xfrm>
            <a:off x="1709967" y="92400"/>
            <a:ext cx="8399600" cy="7636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2800"/>
              <a:buFont typeface="Roboto"/>
              <a:buNone/>
            </a:pPr>
            <a:r>
              <a:rPr lang="en"/>
              <a:t>Mojaloop ISO 20022 for IIPS</a:t>
            </a:r>
            <a:endParaRPr/>
          </a:p>
        </p:txBody>
      </p:sp>
      <p:sp>
        <p:nvSpPr>
          <p:cNvPr id="1528" name="Google Shape;1528;p124"/>
          <p:cNvSpPr/>
          <p:nvPr/>
        </p:nvSpPr>
        <p:spPr>
          <a:xfrm>
            <a:off x="5812433" y="1252267"/>
            <a:ext cx="1236400" cy="2272000"/>
          </a:xfrm>
          <a:prstGeom prst="rect">
            <a:avLst/>
          </a:prstGeom>
          <a:solidFill>
            <a:schemeClr val="accent1"/>
          </a:solidFill>
          <a:ln>
            <a:noFill/>
          </a:ln>
          <a:effectLst>
            <a:outerShdw blurRad="57150" rotWithShape="0" algn="bl" dir="5400000" dist="19050">
              <a:srgbClr val="000000">
                <a:alpha val="49803"/>
              </a:srgbClr>
            </a:outerShdw>
          </a:effectLst>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867">
                <a:solidFill>
                  <a:srgbClr val="FFFFFF"/>
                </a:solidFill>
                <a:latin typeface="Nunito"/>
                <a:ea typeface="Nunito"/>
                <a:cs typeface="Nunito"/>
                <a:sym typeface="Nunito"/>
              </a:rPr>
              <a:t>Mojaloop</a:t>
            </a:r>
            <a:endParaRPr b="1" sz="1867">
              <a:solidFill>
                <a:srgbClr val="FFFFFF"/>
              </a:solidFill>
              <a:latin typeface="Nunito"/>
              <a:ea typeface="Nunito"/>
              <a:cs typeface="Nunito"/>
              <a:sym typeface="Nunito"/>
            </a:endParaRPr>
          </a:p>
        </p:txBody>
      </p:sp>
      <p:sp>
        <p:nvSpPr>
          <p:cNvPr id="1529" name="Google Shape;1529;p124"/>
          <p:cNvSpPr/>
          <p:nvPr/>
        </p:nvSpPr>
        <p:spPr>
          <a:xfrm>
            <a:off x="305133" y="947467"/>
            <a:ext cx="3346800" cy="38988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b" bIns="121900" lIns="121900" spcFirstLastPara="1" rIns="121900" wrap="square" tIns="121900">
            <a:noAutofit/>
          </a:bodyPr>
          <a:lstStyle/>
          <a:p>
            <a:pPr indent="0" lvl="0" marL="0" marR="0" rtl="0" algn="ctr">
              <a:spcBef>
                <a:spcPts val="0"/>
              </a:spcBef>
              <a:spcAft>
                <a:spcPts val="0"/>
              </a:spcAft>
              <a:buNone/>
            </a:pPr>
            <a:r>
              <a:rPr b="1" lang="en" sz="1867">
                <a:solidFill>
                  <a:srgbClr val="000000"/>
                </a:solidFill>
                <a:latin typeface="Arial"/>
                <a:ea typeface="Arial"/>
                <a:cs typeface="Arial"/>
                <a:sym typeface="Arial"/>
              </a:rPr>
              <a:t>Payer DFSP</a:t>
            </a:r>
            <a:endParaRPr b="1" sz="1867">
              <a:solidFill>
                <a:srgbClr val="000000"/>
              </a:solidFill>
              <a:latin typeface="Arial"/>
              <a:ea typeface="Arial"/>
              <a:cs typeface="Arial"/>
              <a:sym typeface="Arial"/>
            </a:endParaRPr>
          </a:p>
        </p:txBody>
      </p:sp>
      <p:sp>
        <p:nvSpPr>
          <p:cNvPr id="1530" name="Google Shape;1530;p124"/>
          <p:cNvSpPr/>
          <p:nvPr/>
        </p:nvSpPr>
        <p:spPr>
          <a:xfrm>
            <a:off x="9046067" y="947467"/>
            <a:ext cx="2913600" cy="4596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b" bIns="121900" lIns="121900" spcFirstLastPara="1" rIns="121900" wrap="square" tIns="121900">
            <a:noAutofit/>
          </a:bodyPr>
          <a:lstStyle/>
          <a:p>
            <a:pPr indent="0" lvl="0" marL="0" marR="0" rtl="0" algn="ctr">
              <a:spcBef>
                <a:spcPts val="0"/>
              </a:spcBef>
              <a:spcAft>
                <a:spcPts val="0"/>
              </a:spcAft>
              <a:buNone/>
            </a:pPr>
            <a:r>
              <a:rPr b="1" lang="en" sz="1867">
                <a:solidFill>
                  <a:srgbClr val="000000"/>
                </a:solidFill>
                <a:latin typeface="Arial"/>
                <a:ea typeface="Arial"/>
                <a:cs typeface="Arial"/>
                <a:sym typeface="Arial"/>
              </a:rPr>
              <a:t>Payee DFSP</a:t>
            </a:r>
            <a:endParaRPr b="1" sz="1867">
              <a:solidFill>
                <a:srgbClr val="000000"/>
              </a:solidFill>
              <a:latin typeface="Arial"/>
              <a:ea typeface="Arial"/>
              <a:cs typeface="Arial"/>
              <a:sym typeface="Arial"/>
            </a:endParaRPr>
          </a:p>
        </p:txBody>
      </p:sp>
      <p:grpSp>
        <p:nvGrpSpPr>
          <p:cNvPr id="1531" name="Google Shape;1531;p124"/>
          <p:cNvGrpSpPr/>
          <p:nvPr/>
        </p:nvGrpSpPr>
        <p:grpSpPr>
          <a:xfrm>
            <a:off x="3694329" y="1126500"/>
            <a:ext cx="5351740" cy="576133"/>
            <a:chOff x="2770746" y="844875"/>
            <a:chExt cx="4013805" cy="432100"/>
          </a:xfrm>
        </p:grpSpPr>
        <p:sp>
          <p:nvSpPr>
            <p:cNvPr id="1532" name="Google Shape;1532;p124"/>
            <p:cNvSpPr/>
            <p:nvPr/>
          </p:nvSpPr>
          <p:spPr>
            <a:xfrm>
              <a:off x="2770746" y="844875"/>
              <a:ext cx="1556700" cy="417300"/>
            </a:xfrm>
            <a:prstGeom prst="leftRightArrow">
              <a:avLst>
                <a:gd fmla="val 50000" name="adj1"/>
                <a:gd fmla="val 50000" name="adj2"/>
              </a:avLst>
            </a:prstGeom>
            <a:solidFill>
              <a:srgbClr val="E69138"/>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Discovery</a:t>
              </a:r>
              <a:endParaRPr sz="1867">
                <a:solidFill>
                  <a:srgbClr val="000000"/>
                </a:solidFill>
                <a:latin typeface="Arial"/>
                <a:ea typeface="Arial"/>
                <a:cs typeface="Arial"/>
                <a:sym typeface="Arial"/>
              </a:endParaRPr>
            </a:p>
          </p:txBody>
        </p:sp>
        <p:sp>
          <p:nvSpPr>
            <p:cNvPr id="1533" name="Google Shape;1533;p124"/>
            <p:cNvSpPr/>
            <p:nvPr/>
          </p:nvSpPr>
          <p:spPr>
            <a:xfrm>
              <a:off x="5286651" y="859675"/>
              <a:ext cx="1497900" cy="417300"/>
            </a:xfrm>
            <a:prstGeom prst="leftRightArrow">
              <a:avLst>
                <a:gd fmla="val 50000" name="adj1"/>
                <a:gd fmla="val 50000" name="adj2"/>
              </a:avLst>
            </a:prstGeom>
            <a:solidFill>
              <a:srgbClr val="E69138"/>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Discovery</a:t>
              </a:r>
              <a:endParaRPr sz="1867">
                <a:solidFill>
                  <a:srgbClr val="000000"/>
                </a:solidFill>
                <a:latin typeface="Arial"/>
                <a:ea typeface="Arial"/>
                <a:cs typeface="Arial"/>
                <a:sym typeface="Arial"/>
              </a:endParaRPr>
            </a:p>
          </p:txBody>
        </p:sp>
      </p:grpSp>
      <p:sp>
        <p:nvSpPr>
          <p:cNvPr id="1534" name="Google Shape;1534;p124"/>
          <p:cNvSpPr/>
          <p:nvPr/>
        </p:nvSpPr>
        <p:spPr>
          <a:xfrm>
            <a:off x="452233" y="1146233"/>
            <a:ext cx="3199600" cy="389200"/>
          </a:xfrm>
          <a:prstGeom prst="homePlate">
            <a:avLst>
              <a:gd fmla="val 50000" name="adj"/>
            </a:avLst>
          </a:prstGeom>
          <a:solidFill>
            <a:srgbClr val="E69138"/>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GET</a:t>
            </a:r>
            <a:r>
              <a:rPr lang="en" sz="1733">
                <a:solidFill>
                  <a:srgbClr val="FFFFFF"/>
                </a:solidFill>
                <a:latin typeface="Roboto"/>
                <a:ea typeface="Roboto"/>
                <a:cs typeface="Roboto"/>
                <a:sym typeface="Roboto"/>
              </a:rPr>
              <a:t> /parties</a:t>
            </a:r>
            <a:r>
              <a:rPr lang="en" sz="1867">
                <a:solidFill>
                  <a:srgbClr val="FFFFFF"/>
                </a:solidFill>
                <a:latin typeface="Roboto"/>
                <a:ea typeface="Roboto"/>
                <a:cs typeface="Roboto"/>
                <a:sym typeface="Roboto"/>
              </a:rPr>
              <a:t> (no payload)</a:t>
            </a:r>
            <a:endParaRPr sz="1867">
              <a:solidFill>
                <a:srgbClr val="FFFFFF"/>
              </a:solidFill>
              <a:latin typeface="Roboto"/>
              <a:ea typeface="Roboto"/>
              <a:cs typeface="Roboto"/>
              <a:sym typeface="Roboto"/>
            </a:endParaRPr>
          </a:p>
        </p:txBody>
      </p:sp>
      <p:sp>
        <p:nvSpPr>
          <p:cNvPr id="1535" name="Google Shape;1535;p124"/>
          <p:cNvSpPr/>
          <p:nvPr/>
        </p:nvSpPr>
        <p:spPr>
          <a:xfrm flipH="1">
            <a:off x="9046200" y="1096833"/>
            <a:ext cx="3050800" cy="673600"/>
          </a:xfrm>
          <a:prstGeom prst="homePlate">
            <a:avLst>
              <a:gd fmla="val 50000" name="adj"/>
            </a:avLst>
          </a:prstGeom>
          <a:solidFill>
            <a:srgbClr val="E69138"/>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PUT</a:t>
            </a:r>
            <a:r>
              <a:rPr lang="en" sz="1733">
                <a:solidFill>
                  <a:srgbClr val="FFFFFF"/>
                </a:solidFill>
                <a:latin typeface="Roboto"/>
                <a:ea typeface="Roboto"/>
                <a:cs typeface="Roboto"/>
                <a:sym typeface="Roboto"/>
              </a:rPr>
              <a:t> /parties</a:t>
            </a:r>
            <a:r>
              <a:rPr lang="en" sz="1867">
                <a:solidFill>
                  <a:srgbClr val="FFFFFF"/>
                </a:solidFill>
                <a:latin typeface="Roboto"/>
                <a:ea typeface="Roboto"/>
                <a:cs typeface="Roboto"/>
                <a:sym typeface="Roboto"/>
              </a:rPr>
              <a:t> </a:t>
            </a:r>
            <a:r>
              <a:rPr b="1" lang="en" sz="1867">
                <a:solidFill>
                  <a:srgbClr val="FFFFFF"/>
                </a:solidFill>
                <a:latin typeface="Roboto"/>
                <a:ea typeface="Roboto"/>
                <a:cs typeface="Roboto"/>
                <a:sym typeface="Roboto"/>
              </a:rPr>
              <a:t>acmt.024.001.04</a:t>
            </a:r>
            <a:endParaRPr b="1" sz="1867">
              <a:solidFill>
                <a:srgbClr val="FFFFFF"/>
              </a:solidFill>
              <a:latin typeface="Roboto"/>
              <a:ea typeface="Roboto"/>
              <a:cs typeface="Roboto"/>
              <a:sym typeface="Roboto"/>
            </a:endParaRPr>
          </a:p>
        </p:txBody>
      </p:sp>
      <p:sp>
        <p:nvSpPr>
          <p:cNvPr id="1536" name="Google Shape;1536;p124"/>
          <p:cNvSpPr/>
          <p:nvPr/>
        </p:nvSpPr>
        <p:spPr>
          <a:xfrm>
            <a:off x="4307233" y="4964200"/>
            <a:ext cx="4246800" cy="1660000"/>
          </a:xfrm>
          <a:prstGeom prst="rect">
            <a:avLst/>
          </a:prstGeom>
          <a:solidFill>
            <a:schemeClr val="lt2"/>
          </a:solidFill>
          <a:ln>
            <a:noFill/>
          </a:ln>
          <a:effectLst>
            <a:outerShdw blurRad="57150" rotWithShape="0" algn="bl" dir="5400000" dist="19050">
              <a:srgbClr val="000000">
                <a:alpha val="49803"/>
              </a:srgbClr>
            </a:outerShdw>
          </a:effectLst>
        </p:spPr>
        <p:txBody>
          <a:bodyPr anchorCtr="0" anchor="b" bIns="121900" lIns="121900" spcFirstLastPara="1" rIns="121900" wrap="square" tIns="121900">
            <a:noAutofit/>
          </a:bodyPr>
          <a:lstStyle/>
          <a:p>
            <a:pPr indent="0" lvl="0" marL="0" marR="0" rtl="0" algn="l">
              <a:spcBef>
                <a:spcPts val="0"/>
              </a:spcBef>
              <a:spcAft>
                <a:spcPts val="0"/>
              </a:spcAft>
              <a:buNone/>
            </a:pPr>
            <a:r>
              <a:rPr b="1" lang="en" sz="1867">
                <a:solidFill>
                  <a:srgbClr val="000000"/>
                </a:solidFill>
                <a:latin typeface="Arial"/>
                <a:ea typeface="Arial"/>
                <a:cs typeface="Arial"/>
                <a:sym typeface="Arial"/>
              </a:rPr>
              <a:t>Foreign </a:t>
            </a:r>
            <a:endParaRPr b="1" sz="1867">
              <a:solidFill>
                <a:srgbClr val="000000"/>
              </a:solidFill>
              <a:latin typeface="Arial"/>
              <a:ea typeface="Arial"/>
              <a:cs typeface="Arial"/>
              <a:sym typeface="Arial"/>
            </a:endParaRPr>
          </a:p>
          <a:p>
            <a:pPr indent="0" lvl="0" marL="0" marR="0" rtl="0" algn="l">
              <a:spcBef>
                <a:spcPts val="0"/>
              </a:spcBef>
              <a:spcAft>
                <a:spcPts val="0"/>
              </a:spcAft>
              <a:buNone/>
            </a:pPr>
            <a:r>
              <a:rPr b="1" lang="en" sz="1867">
                <a:solidFill>
                  <a:srgbClr val="000000"/>
                </a:solidFill>
                <a:latin typeface="Arial"/>
                <a:ea typeface="Arial"/>
                <a:cs typeface="Arial"/>
                <a:sym typeface="Arial"/>
              </a:rPr>
              <a:t>Exchange</a:t>
            </a:r>
            <a:endParaRPr b="1" sz="1867">
              <a:solidFill>
                <a:srgbClr val="000000"/>
              </a:solidFill>
              <a:latin typeface="Arial"/>
              <a:ea typeface="Arial"/>
              <a:cs typeface="Arial"/>
              <a:sym typeface="Arial"/>
            </a:endParaRPr>
          </a:p>
          <a:p>
            <a:pPr indent="0" lvl="0" marL="0" marR="0" rtl="0" algn="l">
              <a:spcBef>
                <a:spcPts val="0"/>
              </a:spcBef>
              <a:spcAft>
                <a:spcPts val="0"/>
              </a:spcAft>
              <a:buNone/>
            </a:pPr>
            <a:r>
              <a:rPr b="1" lang="en" sz="1867">
                <a:solidFill>
                  <a:srgbClr val="000000"/>
                </a:solidFill>
                <a:latin typeface="Arial"/>
                <a:ea typeface="Arial"/>
                <a:cs typeface="Arial"/>
                <a:sym typeface="Arial"/>
              </a:rPr>
              <a:t>Provider</a:t>
            </a:r>
            <a:endParaRPr b="1" sz="1867">
              <a:solidFill>
                <a:srgbClr val="000000"/>
              </a:solidFill>
              <a:latin typeface="Arial"/>
              <a:ea typeface="Arial"/>
              <a:cs typeface="Arial"/>
              <a:sym typeface="Arial"/>
            </a:endParaRPr>
          </a:p>
        </p:txBody>
      </p:sp>
      <p:grpSp>
        <p:nvGrpSpPr>
          <p:cNvPr id="1537" name="Google Shape;1537;p124"/>
          <p:cNvGrpSpPr/>
          <p:nvPr/>
        </p:nvGrpSpPr>
        <p:grpSpPr>
          <a:xfrm>
            <a:off x="3694329" y="2101067"/>
            <a:ext cx="5351740" cy="2936767"/>
            <a:chOff x="2770746" y="1575800"/>
            <a:chExt cx="4013805" cy="2202575"/>
          </a:xfrm>
        </p:grpSpPr>
        <p:sp>
          <p:nvSpPr>
            <p:cNvPr id="1538" name="Google Shape;1538;p124"/>
            <p:cNvSpPr/>
            <p:nvPr/>
          </p:nvSpPr>
          <p:spPr>
            <a:xfrm>
              <a:off x="2770746" y="1579700"/>
              <a:ext cx="1556700" cy="417300"/>
            </a:xfrm>
            <a:prstGeom prst="leftRightArrow">
              <a:avLst>
                <a:gd fmla="val 50000" name="adj1"/>
                <a:gd fmla="val 50000" name="adj2"/>
              </a:avLst>
            </a:prstGeom>
            <a:solidFill>
              <a:srgbClr val="6D9EEB"/>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Agreement</a:t>
              </a:r>
              <a:endParaRPr sz="1867">
                <a:solidFill>
                  <a:srgbClr val="000000"/>
                </a:solidFill>
                <a:latin typeface="Arial"/>
                <a:ea typeface="Arial"/>
                <a:cs typeface="Arial"/>
                <a:sym typeface="Arial"/>
              </a:endParaRPr>
            </a:p>
          </p:txBody>
        </p:sp>
        <p:sp>
          <p:nvSpPr>
            <p:cNvPr id="1539" name="Google Shape;1539;p124"/>
            <p:cNvSpPr/>
            <p:nvPr/>
          </p:nvSpPr>
          <p:spPr>
            <a:xfrm>
              <a:off x="5286651" y="1575800"/>
              <a:ext cx="1497900" cy="417300"/>
            </a:xfrm>
            <a:prstGeom prst="leftRightArrow">
              <a:avLst>
                <a:gd fmla="val 50000" name="adj1"/>
                <a:gd fmla="val 50000" name="adj2"/>
              </a:avLst>
            </a:prstGeom>
            <a:solidFill>
              <a:srgbClr val="6D9EEB"/>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Agreement</a:t>
              </a:r>
              <a:endParaRPr sz="1867">
                <a:solidFill>
                  <a:srgbClr val="000000"/>
                </a:solidFill>
                <a:latin typeface="Arial"/>
                <a:ea typeface="Arial"/>
                <a:cs typeface="Arial"/>
                <a:sym typeface="Arial"/>
              </a:endParaRPr>
            </a:p>
          </p:txBody>
        </p:sp>
        <p:sp>
          <p:nvSpPr>
            <p:cNvPr id="1540" name="Google Shape;1540;p124"/>
            <p:cNvSpPr/>
            <p:nvPr/>
          </p:nvSpPr>
          <p:spPr>
            <a:xfrm rot="5400000">
              <a:off x="4032288" y="3007975"/>
              <a:ext cx="1123500" cy="417300"/>
            </a:xfrm>
            <a:prstGeom prst="leftRightArrow">
              <a:avLst>
                <a:gd fmla="val 50000" name="adj1"/>
                <a:gd fmla="val 50000" name="adj2"/>
              </a:avLst>
            </a:prstGeom>
            <a:solidFill>
              <a:srgbClr val="6D9EEB"/>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333">
                  <a:solidFill>
                    <a:srgbClr val="000000"/>
                  </a:solidFill>
                  <a:latin typeface="Arial"/>
                  <a:ea typeface="Arial"/>
                  <a:cs typeface="Arial"/>
                  <a:sym typeface="Arial"/>
                </a:rPr>
                <a:t>Agreement</a:t>
              </a:r>
              <a:endParaRPr sz="1333">
                <a:solidFill>
                  <a:srgbClr val="000000"/>
                </a:solidFill>
                <a:latin typeface="Arial"/>
                <a:ea typeface="Arial"/>
                <a:cs typeface="Arial"/>
                <a:sym typeface="Arial"/>
              </a:endParaRPr>
            </a:p>
          </p:txBody>
        </p:sp>
      </p:grpSp>
      <p:sp>
        <p:nvSpPr>
          <p:cNvPr id="1541" name="Google Shape;1541;p124"/>
          <p:cNvSpPr/>
          <p:nvPr/>
        </p:nvSpPr>
        <p:spPr>
          <a:xfrm>
            <a:off x="452233" y="1655267"/>
            <a:ext cx="3238800" cy="556400"/>
          </a:xfrm>
          <a:prstGeom prst="homePlate">
            <a:avLst>
              <a:gd fmla="val 50000" name="adj"/>
            </a:avLst>
          </a:prstGeom>
          <a:gradFill>
            <a:gsLst>
              <a:gs pos="0">
                <a:srgbClr val="DFEAFB"/>
              </a:gs>
              <a:gs pos="100000">
                <a:srgbClr val="6E9CE7"/>
              </a:gs>
            </a:gsLst>
            <a:path path="circle">
              <a:fillToRect b="50%" l="50%" r="50%" t="50%"/>
            </a:path>
            <a:tileRect/>
          </a:gra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POST</a:t>
            </a:r>
            <a:r>
              <a:rPr lang="en" sz="1733">
                <a:solidFill>
                  <a:srgbClr val="FFFFFF"/>
                </a:solidFill>
                <a:latin typeface="Roboto"/>
                <a:ea typeface="Roboto"/>
                <a:cs typeface="Roboto"/>
                <a:sym typeface="Roboto"/>
              </a:rPr>
              <a:t> /fxQuotes </a:t>
            </a:r>
            <a:r>
              <a:rPr b="1" lang="en" sz="1867">
                <a:solidFill>
                  <a:srgbClr val="FFFFFF"/>
                </a:solidFill>
                <a:latin typeface="Roboto"/>
                <a:ea typeface="Roboto"/>
                <a:cs typeface="Roboto"/>
                <a:sym typeface="Roboto"/>
              </a:rPr>
              <a:t>pacs.091.001</a:t>
            </a:r>
            <a:endParaRPr sz="1867">
              <a:solidFill>
                <a:srgbClr val="FFFFFF"/>
              </a:solidFill>
              <a:latin typeface="Roboto"/>
              <a:ea typeface="Roboto"/>
              <a:cs typeface="Roboto"/>
              <a:sym typeface="Roboto"/>
            </a:endParaRPr>
          </a:p>
        </p:txBody>
      </p:sp>
      <p:sp>
        <p:nvSpPr>
          <p:cNvPr id="1542" name="Google Shape;1542;p124"/>
          <p:cNvSpPr/>
          <p:nvPr/>
        </p:nvSpPr>
        <p:spPr>
          <a:xfrm rot="-5400000">
            <a:off x="5127000" y="5594833"/>
            <a:ext cx="1833600" cy="719600"/>
          </a:xfrm>
          <a:prstGeom prst="homePlate">
            <a:avLst>
              <a:gd fmla="val 50000" name="adj"/>
            </a:avLst>
          </a:prstGeom>
          <a:gradFill>
            <a:gsLst>
              <a:gs pos="0">
                <a:srgbClr val="DFEAFB"/>
              </a:gs>
              <a:gs pos="100000">
                <a:srgbClr val="6E9CE7"/>
              </a:gs>
            </a:gsLst>
            <a:path path="circle">
              <a:fillToRect b="50%" l="50%" r="50%" t="50%"/>
            </a:path>
            <a:tileRect/>
          </a:gra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467">
                <a:solidFill>
                  <a:srgbClr val="FFFFFF"/>
                </a:solidFill>
                <a:latin typeface="Roboto"/>
                <a:ea typeface="Roboto"/>
                <a:cs typeface="Roboto"/>
                <a:sym typeface="Roboto"/>
              </a:rPr>
              <a:t>PUT </a:t>
            </a:r>
            <a:r>
              <a:rPr lang="en" sz="1467">
                <a:solidFill>
                  <a:srgbClr val="FFFFFF"/>
                </a:solidFill>
                <a:latin typeface="Roboto"/>
                <a:ea typeface="Roboto"/>
                <a:cs typeface="Roboto"/>
                <a:sym typeface="Roboto"/>
              </a:rPr>
              <a:t>/fxQuote</a:t>
            </a:r>
            <a:r>
              <a:rPr lang="en" sz="1333">
                <a:solidFill>
                  <a:srgbClr val="FFFFFF"/>
                </a:solidFill>
                <a:latin typeface="Roboto"/>
                <a:ea typeface="Roboto"/>
                <a:cs typeface="Roboto"/>
                <a:sym typeface="Roboto"/>
              </a:rPr>
              <a:t> </a:t>
            </a:r>
            <a:r>
              <a:rPr b="1" lang="en" sz="1733">
                <a:solidFill>
                  <a:srgbClr val="FFFFFF"/>
                </a:solidFill>
                <a:latin typeface="Roboto"/>
                <a:ea typeface="Roboto"/>
                <a:cs typeface="Roboto"/>
                <a:sym typeface="Roboto"/>
              </a:rPr>
              <a:t>pacs.092.001</a:t>
            </a:r>
            <a:endParaRPr sz="1733">
              <a:solidFill>
                <a:srgbClr val="FFFFFF"/>
              </a:solidFill>
              <a:latin typeface="Roboto"/>
              <a:ea typeface="Roboto"/>
              <a:cs typeface="Roboto"/>
              <a:sym typeface="Roboto"/>
            </a:endParaRPr>
          </a:p>
        </p:txBody>
      </p:sp>
      <p:sp>
        <p:nvSpPr>
          <p:cNvPr id="1543" name="Google Shape;1543;p124"/>
          <p:cNvSpPr/>
          <p:nvPr/>
        </p:nvSpPr>
        <p:spPr>
          <a:xfrm flipH="1">
            <a:off x="9046100" y="2011267"/>
            <a:ext cx="3050800" cy="745200"/>
          </a:xfrm>
          <a:prstGeom prst="homePlate">
            <a:avLst>
              <a:gd fmla="val 50000" name="adj"/>
            </a:avLst>
          </a:prstGeom>
          <a:gradFill>
            <a:gsLst>
              <a:gs pos="0">
                <a:srgbClr val="DFEAFB"/>
              </a:gs>
              <a:gs pos="100000">
                <a:srgbClr val="6E9CE7"/>
              </a:gs>
            </a:gsLst>
            <a:path path="circle">
              <a:fillToRect b="50%" l="50%" r="50%" t="50%"/>
            </a:path>
            <a:tileRect/>
          </a:gra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PUT </a:t>
            </a:r>
            <a:r>
              <a:rPr lang="en" sz="1733">
                <a:solidFill>
                  <a:srgbClr val="FFFFFF"/>
                </a:solidFill>
                <a:latin typeface="Roboto"/>
                <a:ea typeface="Roboto"/>
                <a:cs typeface="Roboto"/>
                <a:sym typeface="Roboto"/>
              </a:rPr>
              <a:t>/quotes </a:t>
            </a:r>
            <a:endParaRPr sz="1733">
              <a:solidFill>
                <a:srgbClr val="FFFFFF"/>
              </a:solidFill>
              <a:latin typeface="Roboto"/>
              <a:ea typeface="Roboto"/>
              <a:cs typeface="Roboto"/>
              <a:sym typeface="Roboto"/>
            </a:endParaRPr>
          </a:p>
          <a:p>
            <a:pPr indent="0" lvl="0" marL="0" marR="0" rtl="0" algn="ctr">
              <a:spcBef>
                <a:spcPts val="0"/>
              </a:spcBef>
              <a:spcAft>
                <a:spcPts val="0"/>
              </a:spcAft>
              <a:buNone/>
            </a:pPr>
            <a:r>
              <a:rPr b="1" lang="en" sz="1867">
                <a:solidFill>
                  <a:srgbClr val="FFFFFF"/>
                </a:solidFill>
                <a:latin typeface="Roboto"/>
                <a:ea typeface="Roboto"/>
                <a:cs typeface="Roboto"/>
                <a:sym typeface="Roboto"/>
              </a:rPr>
              <a:t>pacs.082.001</a:t>
            </a:r>
            <a:endParaRPr sz="1867">
              <a:solidFill>
                <a:srgbClr val="FFFFFF"/>
              </a:solidFill>
              <a:latin typeface="Roboto"/>
              <a:ea typeface="Roboto"/>
              <a:cs typeface="Roboto"/>
              <a:sym typeface="Roboto"/>
            </a:endParaRPr>
          </a:p>
        </p:txBody>
      </p:sp>
      <p:sp>
        <p:nvSpPr>
          <p:cNvPr id="1544" name="Google Shape;1544;p124"/>
          <p:cNvSpPr/>
          <p:nvPr/>
        </p:nvSpPr>
        <p:spPr>
          <a:xfrm rot="-430">
            <a:off x="452233" y="3007933"/>
            <a:ext cx="3199600" cy="5184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POST</a:t>
            </a:r>
            <a:r>
              <a:rPr lang="en" sz="1733">
                <a:solidFill>
                  <a:srgbClr val="FFFFFF"/>
                </a:solidFill>
                <a:latin typeface="Roboto"/>
                <a:ea typeface="Roboto"/>
                <a:cs typeface="Roboto"/>
                <a:sym typeface="Roboto"/>
              </a:rPr>
              <a:t> /fxTransfers </a:t>
            </a:r>
            <a:r>
              <a:rPr b="1" lang="en" sz="1867">
                <a:solidFill>
                  <a:srgbClr val="FFFFFF"/>
                </a:solidFill>
                <a:latin typeface="Roboto"/>
                <a:ea typeface="Roboto"/>
                <a:cs typeface="Roboto"/>
                <a:sym typeface="Roboto"/>
              </a:rPr>
              <a:t>pacs.009.001.12</a:t>
            </a:r>
            <a:endParaRPr sz="1867">
              <a:solidFill>
                <a:srgbClr val="FFFFFF"/>
              </a:solidFill>
              <a:latin typeface="Roboto"/>
              <a:ea typeface="Roboto"/>
              <a:cs typeface="Roboto"/>
              <a:sym typeface="Roboto"/>
            </a:endParaRPr>
          </a:p>
        </p:txBody>
      </p:sp>
      <p:sp>
        <p:nvSpPr>
          <p:cNvPr id="1545" name="Google Shape;1545;p124"/>
          <p:cNvSpPr/>
          <p:nvPr/>
        </p:nvSpPr>
        <p:spPr>
          <a:xfrm flipH="1">
            <a:off x="9046167" y="2997300"/>
            <a:ext cx="3050800" cy="6736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PUT</a:t>
            </a:r>
            <a:r>
              <a:rPr lang="en" sz="1733">
                <a:solidFill>
                  <a:srgbClr val="FFFFFF"/>
                </a:solidFill>
                <a:latin typeface="Roboto"/>
                <a:ea typeface="Roboto"/>
                <a:cs typeface="Roboto"/>
                <a:sym typeface="Roboto"/>
              </a:rPr>
              <a:t> /transfers </a:t>
            </a:r>
            <a:r>
              <a:rPr b="1" lang="en" sz="1867">
                <a:solidFill>
                  <a:srgbClr val="FFFFFF"/>
                </a:solidFill>
                <a:latin typeface="Roboto"/>
                <a:ea typeface="Roboto"/>
                <a:cs typeface="Roboto"/>
                <a:sym typeface="Roboto"/>
              </a:rPr>
              <a:t>pacs.002.015</a:t>
            </a:r>
            <a:endParaRPr b="1" sz="1867">
              <a:solidFill>
                <a:srgbClr val="FFFFFF"/>
              </a:solidFill>
              <a:latin typeface="Roboto"/>
              <a:ea typeface="Roboto"/>
              <a:cs typeface="Roboto"/>
              <a:sym typeface="Roboto"/>
            </a:endParaRPr>
          </a:p>
        </p:txBody>
      </p:sp>
      <p:sp>
        <p:nvSpPr>
          <p:cNvPr id="1546" name="Google Shape;1546;p124"/>
          <p:cNvSpPr/>
          <p:nvPr/>
        </p:nvSpPr>
        <p:spPr>
          <a:xfrm rot="-5400000">
            <a:off x="6039967" y="5617833"/>
            <a:ext cx="1789600" cy="6736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333">
                <a:solidFill>
                  <a:srgbClr val="FFFFFF"/>
                </a:solidFill>
                <a:latin typeface="Roboto"/>
                <a:ea typeface="Roboto"/>
                <a:cs typeface="Roboto"/>
                <a:sym typeface="Roboto"/>
              </a:rPr>
              <a:t>PUT</a:t>
            </a:r>
            <a:r>
              <a:rPr lang="en" sz="1333">
                <a:solidFill>
                  <a:srgbClr val="FFFFFF"/>
                </a:solidFill>
                <a:latin typeface="Roboto"/>
                <a:ea typeface="Roboto"/>
                <a:cs typeface="Roboto"/>
                <a:sym typeface="Roboto"/>
              </a:rPr>
              <a:t> /fxTransfers </a:t>
            </a:r>
            <a:r>
              <a:rPr b="1" lang="en" sz="1333">
                <a:solidFill>
                  <a:srgbClr val="FFFFFF"/>
                </a:solidFill>
                <a:latin typeface="Roboto"/>
                <a:ea typeface="Roboto"/>
                <a:cs typeface="Roboto"/>
                <a:sym typeface="Roboto"/>
              </a:rPr>
              <a:t>pacs.002.015</a:t>
            </a:r>
            <a:endParaRPr b="1" sz="1333">
              <a:solidFill>
                <a:srgbClr val="FFFFFF"/>
              </a:solidFill>
              <a:latin typeface="Roboto"/>
              <a:ea typeface="Roboto"/>
              <a:cs typeface="Roboto"/>
              <a:sym typeface="Roboto"/>
            </a:endParaRPr>
          </a:p>
        </p:txBody>
      </p:sp>
      <p:grpSp>
        <p:nvGrpSpPr>
          <p:cNvPr id="1547" name="Google Shape;1547;p124"/>
          <p:cNvGrpSpPr/>
          <p:nvPr/>
        </p:nvGrpSpPr>
        <p:grpSpPr>
          <a:xfrm>
            <a:off x="3694329" y="3036167"/>
            <a:ext cx="5351761" cy="2017067"/>
            <a:chOff x="2770746" y="2277125"/>
            <a:chExt cx="4013821" cy="1512800"/>
          </a:xfrm>
        </p:grpSpPr>
        <p:sp>
          <p:nvSpPr>
            <p:cNvPr id="1548" name="Google Shape;1548;p124"/>
            <p:cNvSpPr/>
            <p:nvPr/>
          </p:nvSpPr>
          <p:spPr>
            <a:xfrm>
              <a:off x="2770746" y="2277125"/>
              <a:ext cx="1556700" cy="417300"/>
            </a:xfrm>
            <a:prstGeom prst="leftRightArrow">
              <a:avLst>
                <a:gd fmla="val 50000" name="adj1"/>
                <a:gd fmla="val 50000" name="adj2"/>
              </a:avLst>
            </a:prstGeom>
            <a:solidFill>
              <a:srgbClr val="93C47D"/>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Transfers</a:t>
              </a:r>
              <a:endParaRPr sz="1867">
                <a:solidFill>
                  <a:srgbClr val="000000"/>
                </a:solidFill>
                <a:latin typeface="Arial"/>
                <a:ea typeface="Arial"/>
                <a:cs typeface="Arial"/>
                <a:sym typeface="Arial"/>
              </a:endParaRPr>
            </a:p>
          </p:txBody>
        </p:sp>
        <p:sp>
          <p:nvSpPr>
            <p:cNvPr id="1549" name="Google Shape;1549;p124"/>
            <p:cNvSpPr/>
            <p:nvPr/>
          </p:nvSpPr>
          <p:spPr>
            <a:xfrm>
              <a:off x="5286667" y="2291925"/>
              <a:ext cx="1497900" cy="417300"/>
            </a:xfrm>
            <a:prstGeom prst="leftRightArrow">
              <a:avLst>
                <a:gd fmla="val 50000" name="adj1"/>
                <a:gd fmla="val 50000" name="adj2"/>
              </a:avLst>
            </a:prstGeom>
            <a:solidFill>
              <a:srgbClr val="93C47D"/>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867">
                  <a:solidFill>
                    <a:srgbClr val="000000"/>
                  </a:solidFill>
                  <a:latin typeface="Arial"/>
                  <a:ea typeface="Arial"/>
                  <a:cs typeface="Arial"/>
                  <a:sym typeface="Arial"/>
                </a:rPr>
                <a:t>Transfers</a:t>
              </a:r>
              <a:endParaRPr sz="1867">
                <a:solidFill>
                  <a:srgbClr val="000000"/>
                </a:solidFill>
                <a:latin typeface="Arial"/>
                <a:ea typeface="Arial"/>
                <a:cs typeface="Arial"/>
                <a:sym typeface="Arial"/>
              </a:endParaRPr>
            </a:p>
          </p:txBody>
        </p:sp>
        <p:sp>
          <p:nvSpPr>
            <p:cNvPr id="1550" name="Google Shape;1550;p124"/>
            <p:cNvSpPr/>
            <p:nvPr/>
          </p:nvSpPr>
          <p:spPr>
            <a:xfrm rot="5400000">
              <a:off x="4495963" y="3007975"/>
              <a:ext cx="1146600" cy="417300"/>
            </a:xfrm>
            <a:prstGeom prst="leftRightArrow">
              <a:avLst>
                <a:gd fmla="val 50000" name="adj1"/>
                <a:gd fmla="val 50000" name="adj2"/>
              </a:avLst>
            </a:prstGeom>
            <a:solidFill>
              <a:srgbClr val="93C47D"/>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lang="en" sz="1467">
                  <a:solidFill>
                    <a:srgbClr val="000000"/>
                  </a:solidFill>
                  <a:latin typeface="Arial"/>
                  <a:ea typeface="Arial"/>
                  <a:cs typeface="Arial"/>
                  <a:sym typeface="Arial"/>
                </a:rPr>
                <a:t>Transfers</a:t>
              </a:r>
              <a:endParaRPr sz="1467">
                <a:solidFill>
                  <a:srgbClr val="000000"/>
                </a:solidFill>
                <a:latin typeface="Arial"/>
                <a:ea typeface="Arial"/>
                <a:cs typeface="Arial"/>
                <a:sym typeface="Arial"/>
              </a:endParaRPr>
            </a:p>
          </p:txBody>
        </p:sp>
      </p:grpSp>
      <p:sp>
        <p:nvSpPr>
          <p:cNvPr id="1551" name="Google Shape;1551;p124"/>
          <p:cNvSpPr/>
          <p:nvPr/>
        </p:nvSpPr>
        <p:spPr>
          <a:xfrm>
            <a:off x="491267" y="5220133"/>
            <a:ext cx="2830000" cy="237800"/>
          </a:xfrm>
          <a:prstGeom prst="flowChartPreparation">
            <a:avLst/>
          </a:prstGeom>
          <a:solidFill>
            <a:srgbClr val="1780AD"/>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333">
                <a:solidFill>
                  <a:srgbClr val="FFFFFF"/>
                </a:solidFill>
                <a:latin typeface="Arial"/>
                <a:ea typeface="Arial"/>
                <a:cs typeface="Arial"/>
                <a:sym typeface="Arial"/>
              </a:rPr>
              <a:t>ISO20022 for IIPS</a:t>
            </a:r>
            <a:endParaRPr b="1" sz="1333">
              <a:solidFill>
                <a:srgbClr val="FFFFFF"/>
              </a:solidFill>
              <a:latin typeface="Arial"/>
              <a:ea typeface="Arial"/>
              <a:cs typeface="Arial"/>
              <a:sym typeface="Arial"/>
            </a:endParaRPr>
          </a:p>
        </p:txBody>
      </p:sp>
      <p:sp>
        <p:nvSpPr>
          <p:cNvPr id="1552" name="Google Shape;1552;p124"/>
          <p:cNvSpPr/>
          <p:nvPr/>
        </p:nvSpPr>
        <p:spPr>
          <a:xfrm>
            <a:off x="452233" y="2331500"/>
            <a:ext cx="3199600" cy="556400"/>
          </a:xfrm>
          <a:prstGeom prst="homePlate">
            <a:avLst>
              <a:gd fmla="val 50000" name="adj"/>
            </a:avLst>
          </a:prstGeom>
          <a:gradFill>
            <a:gsLst>
              <a:gs pos="0">
                <a:srgbClr val="DFEAFB"/>
              </a:gs>
              <a:gs pos="100000">
                <a:srgbClr val="6E9CE7"/>
              </a:gs>
            </a:gsLst>
            <a:path path="circle">
              <a:fillToRect b="50%" l="50%" r="50%" t="50%"/>
            </a:path>
            <a:tileRect/>
          </a:gra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POST</a:t>
            </a:r>
            <a:r>
              <a:rPr lang="en" sz="1733">
                <a:solidFill>
                  <a:srgbClr val="FFFFFF"/>
                </a:solidFill>
                <a:latin typeface="Roboto"/>
                <a:ea typeface="Roboto"/>
                <a:cs typeface="Roboto"/>
                <a:sym typeface="Roboto"/>
              </a:rPr>
              <a:t> /quotes</a:t>
            </a:r>
            <a:r>
              <a:rPr lang="en" sz="1867">
                <a:solidFill>
                  <a:srgbClr val="FFFFFF"/>
                </a:solidFill>
                <a:latin typeface="Roboto"/>
                <a:ea typeface="Roboto"/>
                <a:cs typeface="Roboto"/>
                <a:sym typeface="Roboto"/>
              </a:rPr>
              <a:t> </a:t>
            </a:r>
            <a:endParaRPr sz="1867">
              <a:solidFill>
                <a:srgbClr val="FFFFFF"/>
              </a:solidFill>
              <a:latin typeface="Roboto"/>
              <a:ea typeface="Roboto"/>
              <a:cs typeface="Roboto"/>
              <a:sym typeface="Roboto"/>
            </a:endParaRPr>
          </a:p>
          <a:p>
            <a:pPr indent="0" lvl="0" marL="0" marR="0" rtl="0" algn="ctr">
              <a:spcBef>
                <a:spcPts val="0"/>
              </a:spcBef>
              <a:spcAft>
                <a:spcPts val="0"/>
              </a:spcAft>
              <a:buNone/>
            </a:pPr>
            <a:r>
              <a:rPr b="1" lang="en" sz="1867">
                <a:solidFill>
                  <a:srgbClr val="FFFFFF"/>
                </a:solidFill>
                <a:latin typeface="Roboto"/>
                <a:ea typeface="Roboto"/>
                <a:cs typeface="Roboto"/>
                <a:sym typeface="Roboto"/>
              </a:rPr>
              <a:t>pacs.081.001</a:t>
            </a:r>
            <a:endParaRPr sz="1867">
              <a:solidFill>
                <a:srgbClr val="FFFFFF"/>
              </a:solidFill>
              <a:latin typeface="Roboto"/>
              <a:ea typeface="Roboto"/>
              <a:cs typeface="Roboto"/>
              <a:sym typeface="Roboto"/>
            </a:endParaRPr>
          </a:p>
        </p:txBody>
      </p:sp>
      <p:sp>
        <p:nvSpPr>
          <p:cNvPr id="1553" name="Google Shape;1553;p124"/>
          <p:cNvSpPr/>
          <p:nvPr/>
        </p:nvSpPr>
        <p:spPr>
          <a:xfrm rot="-430">
            <a:off x="452233" y="3646567"/>
            <a:ext cx="3199600" cy="5560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POST</a:t>
            </a:r>
            <a:r>
              <a:rPr lang="en" sz="1733">
                <a:solidFill>
                  <a:srgbClr val="FFFFFF"/>
                </a:solidFill>
                <a:latin typeface="Roboto"/>
                <a:ea typeface="Roboto"/>
                <a:cs typeface="Roboto"/>
                <a:sym typeface="Roboto"/>
              </a:rPr>
              <a:t> /transfers </a:t>
            </a:r>
            <a:r>
              <a:rPr b="1" lang="en" sz="1867">
                <a:solidFill>
                  <a:srgbClr val="FFFFFF"/>
                </a:solidFill>
                <a:latin typeface="Roboto"/>
                <a:ea typeface="Roboto"/>
                <a:cs typeface="Roboto"/>
                <a:sym typeface="Roboto"/>
              </a:rPr>
              <a:t>pacs.008.013</a:t>
            </a:r>
            <a:endParaRPr sz="1867">
              <a:solidFill>
                <a:srgbClr val="FFFFFF"/>
              </a:solidFill>
              <a:latin typeface="Roboto"/>
              <a:ea typeface="Roboto"/>
              <a:cs typeface="Roboto"/>
              <a:sym typeface="Roboto"/>
            </a:endParaRPr>
          </a:p>
        </p:txBody>
      </p:sp>
      <p:grpSp>
        <p:nvGrpSpPr>
          <p:cNvPr id="1554" name="Google Shape;1554;p124"/>
          <p:cNvGrpSpPr/>
          <p:nvPr/>
        </p:nvGrpSpPr>
        <p:grpSpPr>
          <a:xfrm>
            <a:off x="7388034" y="4216534"/>
            <a:ext cx="4495967" cy="2514900"/>
            <a:chOff x="5541025" y="3162400"/>
            <a:chExt cx="3371975" cy="1886175"/>
          </a:xfrm>
        </p:grpSpPr>
        <p:sp>
          <p:nvSpPr>
            <p:cNvPr id="1555" name="Google Shape;1555;p124"/>
            <p:cNvSpPr/>
            <p:nvPr/>
          </p:nvSpPr>
          <p:spPr>
            <a:xfrm>
              <a:off x="6944400" y="3162400"/>
              <a:ext cx="1968600" cy="5052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733">
                  <a:solidFill>
                    <a:srgbClr val="FFFFFF"/>
                  </a:solidFill>
                  <a:latin typeface="Roboto"/>
                  <a:ea typeface="Roboto"/>
                  <a:cs typeface="Roboto"/>
                  <a:sym typeface="Roboto"/>
                </a:rPr>
                <a:t>PATCH</a:t>
              </a:r>
              <a:r>
                <a:rPr lang="en" sz="1733">
                  <a:solidFill>
                    <a:srgbClr val="FFFFFF"/>
                  </a:solidFill>
                  <a:latin typeface="Roboto"/>
                  <a:ea typeface="Roboto"/>
                  <a:cs typeface="Roboto"/>
                  <a:sym typeface="Roboto"/>
                </a:rPr>
                <a:t> /transfers</a:t>
              </a:r>
              <a:r>
                <a:rPr lang="en" sz="1867">
                  <a:solidFill>
                    <a:srgbClr val="FFFFFF"/>
                  </a:solidFill>
                  <a:latin typeface="Roboto"/>
                  <a:ea typeface="Roboto"/>
                  <a:cs typeface="Roboto"/>
                  <a:sym typeface="Roboto"/>
                </a:rPr>
                <a:t> </a:t>
              </a:r>
              <a:br>
                <a:rPr lang="en" sz="1867">
                  <a:solidFill>
                    <a:srgbClr val="FFFFFF"/>
                  </a:solidFill>
                  <a:latin typeface="Roboto"/>
                  <a:ea typeface="Roboto"/>
                  <a:cs typeface="Roboto"/>
                  <a:sym typeface="Roboto"/>
                </a:rPr>
              </a:br>
              <a:r>
                <a:rPr b="1" lang="en" sz="1867">
                  <a:solidFill>
                    <a:srgbClr val="FFFFFF"/>
                  </a:solidFill>
                  <a:latin typeface="Roboto"/>
                  <a:ea typeface="Roboto"/>
                  <a:cs typeface="Roboto"/>
                  <a:sym typeface="Roboto"/>
                </a:rPr>
                <a:t>pacs.002.015</a:t>
              </a:r>
              <a:endParaRPr b="1" sz="1867">
                <a:solidFill>
                  <a:srgbClr val="FFFFFF"/>
                </a:solidFill>
                <a:latin typeface="Roboto"/>
                <a:ea typeface="Roboto"/>
                <a:cs typeface="Roboto"/>
                <a:sym typeface="Roboto"/>
              </a:endParaRPr>
            </a:p>
          </p:txBody>
        </p:sp>
        <p:sp>
          <p:nvSpPr>
            <p:cNvPr id="1556" name="Google Shape;1556;p124"/>
            <p:cNvSpPr/>
            <p:nvPr/>
          </p:nvSpPr>
          <p:spPr>
            <a:xfrm rot="5400000">
              <a:off x="5211025" y="4213375"/>
              <a:ext cx="1165200" cy="505200"/>
            </a:xfrm>
            <a:prstGeom prst="homePlate">
              <a:avLst>
                <a:gd fmla="val 50000" name="adj"/>
              </a:avLst>
            </a:prstGeom>
            <a:solidFill>
              <a:srgbClr val="6AA84F"/>
            </a:solidFill>
            <a:ln>
              <a:noFill/>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333">
                  <a:solidFill>
                    <a:srgbClr val="FFFFFF"/>
                  </a:solidFill>
                  <a:latin typeface="Roboto"/>
                  <a:ea typeface="Roboto"/>
                  <a:cs typeface="Roboto"/>
                  <a:sym typeface="Roboto"/>
                </a:rPr>
                <a:t>PATCH</a:t>
              </a:r>
              <a:r>
                <a:rPr lang="en" sz="1333">
                  <a:solidFill>
                    <a:srgbClr val="FFFFFF"/>
                  </a:solidFill>
                  <a:latin typeface="Roboto"/>
                  <a:ea typeface="Roboto"/>
                  <a:cs typeface="Roboto"/>
                  <a:sym typeface="Roboto"/>
                </a:rPr>
                <a:t> /fxTransfers </a:t>
              </a:r>
              <a:br>
                <a:rPr lang="en" sz="1333">
                  <a:solidFill>
                    <a:srgbClr val="FFFFFF"/>
                  </a:solidFill>
                  <a:latin typeface="Roboto"/>
                  <a:ea typeface="Roboto"/>
                  <a:cs typeface="Roboto"/>
                  <a:sym typeface="Roboto"/>
                </a:rPr>
              </a:br>
              <a:r>
                <a:rPr b="1" lang="en" sz="1333">
                  <a:solidFill>
                    <a:srgbClr val="FFFFFF"/>
                  </a:solidFill>
                  <a:latin typeface="Roboto"/>
                  <a:ea typeface="Roboto"/>
                  <a:cs typeface="Roboto"/>
                  <a:sym typeface="Roboto"/>
                </a:rPr>
                <a:t>pacs.002.015</a:t>
              </a:r>
              <a:endParaRPr b="1" sz="1333">
                <a:solidFill>
                  <a:srgbClr val="FFFFFF"/>
                </a:solidFill>
                <a:latin typeface="Roboto"/>
                <a:ea typeface="Roboto"/>
                <a:cs typeface="Roboto"/>
                <a:sym typeface="Roboto"/>
              </a:endParaRPr>
            </a:p>
          </p:txBody>
        </p:sp>
      </p:grpSp>
      <p:sp>
        <p:nvSpPr>
          <p:cNvPr id="1557" name="Google Shape;1557;p124"/>
          <p:cNvSpPr/>
          <p:nvPr/>
        </p:nvSpPr>
        <p:spPr>
          <a:xfrm>
            <a:off x="305133" y="1173084"/>
            <a:ext cx="324000" cy="3024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1</a:t>
            </a:r>
            <a:endParaRPr b="1" sz="1200">
              <a:solidFill>
                <a:srgbClr val="000000"/>
              </a:solidFill>
              <a:latin typeface="Roboto"/>
              <a:ea typeface="Roboto"/>
              <a:cs typeface="Roboto"/>
              <a:sym typeface="Roboto"/>
            </a:endParaRPr>
          </a:p>
        </p:txBody>
      </p:sp>
      <p:sp>
        <p:nvSpPr>
          <p:cNvPr id="1558" name="Google Shape;1558;p124"/>
          <p:cNvSpPr/>
          <p:nvPr/>
        </p:nvSpPr>
        <p:spPr>
          <a:xfrm>
            <a:off x="305133" y="1752284"/>
            <a:ext cx="324000" cy="3024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2</a:t>
            </a:r>
            <a:endParaRPr b="1" sz="1200">
              <a:solidFill>
                <a:srgbClr val="000000"/>
              </a:solidFill>
              <a:latin typeface="Roboto"/>
              <a:ea typeface="Roboto"/>
              <a:cs typeface="Roboto"/>
              <a:sym typeface="Roboto"/>
            </a:endParaRPr>
          </a:p>
        </p:txBody>
      </p:sp>
      <p:sp>
        <p:nvSpPr>
          <p:cNvPr id="1559" name="Google Shape;1559;p124"/>
          <p:cNvSpPr/>
          <p:nvPr/>
        </p:nvSpPr>
        <p:spPr>
          <a:xfrm>
            <a:off x="305133" y="2458500"/>
            <a:ext cx="324000" cy="3024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3</a:t>
            </a:r>
            <a:endParaRPr b="1" sz="1200">
              <a:solidFill>
                <a:srgbClr val="000000"/>
              </a:solidFill>
              <a:latin typeface="Roboto"/>
              <a:ea typeface="Roboto"/>
              <a:cs typeface="Roboto"/>
              <a:sym typeface="Roboto"/>
            </a:endParaRPr>
          </a:p>
        </p:txBody>
      </p:sp>
      <p:sp>
        <p:nvSpPr>
          <p:cNvPr id="1560" name="Google Shape;1560;p124"/>
          <p:cNvSpPr/>
          <p:nvPr/>
        </p:nvSpPr>
        <p:spPr>
          <a:xfrm>
            <a:off x="305133" y="3115933"/>
            <a:ext cx="324000" cy="302400"/>
          </a:xfrm>
          <a:prstGeom prst="flowChartConnector">
            <a:avLst/>
          </a:prstGeom>
          <a:solidFill>
            <a:schemeClr val="lt1"/>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4</a:t>
            </a:r>
            <a:endParaRPr b="1" sz="1200">
              <a:solidFill>
                <a:srgbClr val="000000"/>
              </a:solidFill>
              <a:latin typeface="Roboto"/>
              <a:ea typeface="Roboto"/>
              <a:cs typeface="Roboto"/>
              <a:sym typeface="Roboto"/>
            </a:endParaRPr>
          </a:p>
        </p:txBody>
      </p:sp>
      <p:pic>
        <p:nvPicPr>
          <p:cNvPr id="1561" name="Google Shape;1561;p124"/>
          <p:cNvPicPr preferRelativeResize="0"/>
          <p:nvPr/>
        </p:nvPicPr>
        <p:blipFill rotWithShape="1">
          <a:blip r:embed="rId3">
            <a:alphaModFix/>
          </a:blip>
          <a:srcRect b="34014" l="34986" r="34222" t="0"/>
          <a:stretch/>
        </p:blipFill>
        <p:spPr>
          <a:xfrm>
            <a:off x="6130469" y="2621119"/>
            <a:ext cx="600315" cy="673600"/>
          </a:xfrm>
          <a:prstGeom prst="rect">
            <a:avLst/>
          </a:prstGeom>
          <a:noFill/>
          <a:ln>
            <a:noFill/>
          </a:ln>
        </p:spPr>
      </p:pic>
      <p:sp>
        <p:nvSpPr>
          <p:cNvPr id="1562" name="Google Shape;1562;p124"/>
          <p:cNvSpPr txBox="1"/>
          <p:nvPr/>
        </p:nvSpPr>
        <p:spPr>
          <a:xfrm>
            <a:off x="3047427" y="3077611"/>
            <a:ext cx="60948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lang="en"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125"/>
          <p:cNvSpPr txBox="1"/>
          <p:nvPr>
            <p:ph type="title"/>
          </p:nvPr>
        </p:nvSpPr>
        <p:spPr>
          <a:xfrm>
            <a:off x="1272367" y="0"/>
            <a:ext cx="6532400" cy="615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3342"/>
              <a:buNone/>
            </a:pPr>
            <a:r>
              <a:rPr b="1" lang="en">
                <a:solidFill>
                  <a:schemeClr val="dk2"/>
                </a:solidFill>
                <a:latin typeface="Montserrat"/>
                <a:ea typeface="Montserrat"/>
                <a:cs typeface="Montserrat"/>
                <a:sym typeface="Montserrat"/>
              </a:rPr>
              <a:t>Milestone #2 Project Progress</a:t>
            </a:r>
            <a:endParaRPr b="1">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SzPct val="104463"/>
              <a:buNone/>
            </a:pPr>
            <a:r>
              <a:t/>
            </a:r>
            <a:endParaRPr sz="2340">
              <a:solidFill>
                <a:schemeClr val="dk2"/>
              </a:solidFill>
              <a:latin typeface="Montserrat Medium"/>
              <a:ea typeface="Montserrat Medium"/>
              <a:cs typeface="Montserrat Medium"/>
              <a:sym typeface="Montserrat Medium"/>
            </a:endParaRPr>
          </a:p>
        </p:txBody>
      </p:sp>
      <p:sp>
        <p:nvSpPr>
          <p:cNvPr id="1568" name="Google Shape;1568;p125"/>
          <p:cNvSpPr txBox="1"/>
          <p:nvPr>
            <p:ph idx="4294967295" type="body"/>
          </p:nvPr>
        </p:nvSpPr>
        <p:spPr>
          <a:xfrm>
            <a:off x="189667" y="615600"/>
            <a:ext cx="7615200" cy="5903600"/>
          </a:xfrm>
          <a:prstGeom prst="rect">
            <a:avLst/>
          </a:prstGeom>
          <a:noFill/>
          <a:ln>
            <a:noFill/>
          </a:ln>
        </p:spPr>
        <p:txBody>
          <a:bodyPr anchorCtr="0" anchor="t" bIns="121900" lIns="121900" spcFirstLastPara="1" rIns="121900" wrap="square" tIns="121900">
            <a:normAutofit fontScale="77500" lnSpcReduction="20000"/>
          </a:bodyPr>
          <a:lstStyle/>
          <a:p>
            <a:pPr indent="0" lvl="0" marL="0" rtl="0" algn="l">
              <a:lnSpc>
                <a:spcPct val="115000"/>
              </a:lnSpc>
              <a:spcBef>
                <a:spcPts val="0"/>
              </a:spcBef>
              <a:spcAft>
                <a:spcPts val="0"/>
              </a:spcAft>
              <a:buSzPct val="112691"/>
              <a:buNone/>
            </a:pPr>
            <a:r>
              <a:rPr lang="en" sz="2061">
                <a:latin typeface="Montserrat Medium"/>
                <a:ea typeface="Montserrat Medium"/>
                <a:cs typeface="Montserrat Medium"/>
                <a:sym typeface="Montserrat Medium"/>
              </a:rPr>
              <a:t>The demonstration today has shown the full end-to-end clearance flows on a on-premise staging environment</a:t>
            </a:r>
            <a:endParaRPr sz="2061">
              <a:latin typeface="Montserrat Medium"/>
              <a:ea typeface="Montserrat Medium"/>
              <a:cs typeface="Montserrat Medium"/>
              <a:sym typeface="Montserrat Medium"/>
            </a:endParaRPr>
          </a:p>
          <a:p>
            <a:pPr indent="0" lvl="0" marL="0" rtl="0" algn="l">
              <a:lnSpc>
                <a:spcPct val="115000"/>
              </a:lnSpc>
              <a:spcBef>
                <a:spcPts val="0"/>
              </a:spcBef>
              <a:spcAft>
                <a:spcPts val="0"/>
              </a:spcAft>
              <a:buSzPct val="144528"/>
              <a:buNone/>
            </a:pPr>
            <a:r>
              <a:t/>
            </a:r>
            <a:endParaRPr sz="1607">
              <a:latin typeface="Montserrat Medium"/>
              <a:ea typeface="Montserrat Medium"/>
              <a:cs typeface="Montserrat Medium"/>
              <a:sym typeface="Montserrat Medium"/>
            </a:endParaRPr>
          </a:p>
          <a:p>
            <a:pPr indent="-300625" lvl="0" marL="380990" rtl="0" algn="l">
              <a:lnSpc>
                <a:spcPct val="115000"/>
              </a:lnSpc>
              <a:spcBef>
                <a:spcPts val="0"/>
              </a:spcBef>
              <a:spcAft>
                <a:spcPts val="0"/>
              </a:spcAft>
              <a:buSzPct val="80198"/>
              <a:buFont typeface="Montserrat Medium"/>
              <a:buAutoNum type="arabicPeriod"/>
            </a:pPr>
            <a:r>
              <a:rPr b="1" lang="en" sz="2020">
                <a:latin typeface="Montserrat"/>
                <a:ea typeface="Montserrat"/>
                <a:cs typeface="Montserrat"/>
                <a:sym typeface="Montserrat"/>
              </a:rPr>
              <a:t>Repeatable COMESA Configuration Deploys</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74237"/>
              <a:buNone/>
            </a:pPr>
            <a:r>
              <a:rPr lang="en" sz="1333">
                <a:latin typeface="Montserrat Medium"/>
                <a:ea typeface="Montserrat Medium"/>
                <a:cs typeface="Montserrat Medium"/>
                <a:sym typeface="Montserrat Medium"/>
              </a:rPr>
              <a:t>The control center has resilience and profiling enhancements that allow deployment and management of the DRPP Administrative Boundary, and has been used to deploy environments including: </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Regional Multi-currency hub (region-stg)</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Two Jurisdictional “Single-Currency” emulated NIIPS (eNIIPS) for</a:t>
            </a:r>
            <a:endParaRPr sz="1333">
              <a:latin typeface="Montserrat Medium"/>
              <a:ea typeface="Montserrat Medium"/>
              <a:cs typeface="Montserrat Medium"/>
              <a:sym typeface="Montserrat Medium"/>
            </a:endParaRPr>
          </a:p>
          <a:p>
            <a:pPr indent="-364062" lvl="1" marL="1333467" rtl="0" algn="l">
              <a:lnSpc>
                <a:spcPct val="115000"/>
              </a:lnSpc>
              <a:spcBef>
                <a:spcPts val="0"/>
              </a:spcBef>
              <a:spcAft>
                <a:spcPts val="0"/>
              </a:spcAft>
              <a:buSzPct val="100000"/>
              <a:buFont typeface="Montserrat Medium"/>
              <a:buAutoNum type="romanLcPeriod"/>
            </a:pPr>
            <a:r>
              <a:rPr lang="en" sz="1333">
                <a:latin typeface="Montserrat Medium"/>
                <a:ea typeface="Montserrat Medium"/>
                <a:cs typeface="Montserrat Medium"/>
                <a:sym typeface="Montserrat Medium"/>
              </a:rPr>
              <a:t>Mawali - mwk-stg</a:t>
            </a:r>
            <a:endParaRPr sz="1333">
              <a:latin typeface="Montserrat Medium"/>
              <a:ea typeface="Montserrat Medium"/>
              <a:cs typeface="Montserrat Medium"/>
              <a:sym typeface="Montserrat Medium"/>
            </a:endParaRPr>
          </a:p>
          <a:p>
            <a:pPr indent="-364062" lvl="1" marL="1333467" rtl="0" algn="l">
              <a:lnSpc>
                <a:spcPct val="115000"/>
              </a:lnSpc>
              <a:spcBef>
                <a:spcPts val="0"/>
              </a:spcBef>
              <a:spcAft>
                <a:spcPts val="0"/>
              </a:spcAft>
              <a:buSzPct val="100000"/>
              <a:buFont typeface="Montserrat Medium"/>
              <a:buAutoNum type="romanLcPeriod"/>
            </a:pPr>
            <a:r>
              <a:rPr lang="en" sz="1333">
                <a:latin typeface="Montserrat Medium"/>
                <a:ea typeface="Montserrat Medium"/>
                <a:cs typeface="Montserrat Medium"/>
                <a:sym typeface="Montserrat Medium"/>
              </a:rPr>
              <a:t>Zambia - zmw-stg, </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An aggregate environment for DFSP connectivity through Payment Managers</a:t>
            </a:r>
            <a:endParaRPr sz="1333">
              <a:latin typeface="Montserrat Medium"/>
              <a:ea typeface="Montserrat Medium"/>
              <a:cs typeface="Montserrat Medium"/>
              <a:sym typeface="Montserrat Medium"/>
            </a:endParaRPr>
          </a:p>
          <a:p>
            <a:pPr indent="-364062" lvl="1" marL="1333467" rtl="0" algn="l">
              <a:lnSpc>
                <a:spcPct val="115000"/>
              </a:lnSpc>
              <a:spcBef>
                <a:spcPts val="0"/>
              </a:spcBef>
              <a:spcAft>
                <a:spcPts val="0"/>
              </a:spcAft>
              <a:buSzPct val="100000"/>
              <a:buFont typeface="Montserrat Medium"/>
              <a:buAutoNum type="romanLcPeriod"/>
            </a:pPr>
            <a:r>
              <a:rPr lang="en" sz="1333">
                <a:latin typeface="Montserrat Medium"/>
                <a:ea typeface="Montserrat Medium"/>
                <a:cs typeface="Montserrat Medium"/>
                <a:sym typeface="Montserrat Medium"/>
              </a:rPr>
              <a:t>pm-stg</a:t>
            </a:r>
            <a:endParaRPr sz="1333">
              <a:latin typeface="Montserrat Medium"/>
              <a:ea typeface="Montserrat Medium"/>
              <a:cs typeface="Montserrat Medium"/>
              <a:sym typeface="Montserrat Medium"/>
            </a:endParaRPr>
          </a:p>
          <a:p>
            <a:pPr indent="-300625" lvl="0" marL="380990" rtl="0" algn="l">
              <a:lnSpc>
                <a:spcPct val="115000"/>
              </a:lnSpc>
              <a:spcBef>
                <a:spcPts val="1333"/>
              </a:spcBef>
              <a:spcAft>
                <a:spcPts val="0"/>
              </a:spcAft>
              <a:buSzPct val="80198"/>
              <a:buFont typeface="Montserrat Medium"/>
              <a:buAutoNum type="arabicPeriod"/>
            </a:pPr>
            <a:r>
              <a:rPr b="1" lang="en" sz="2020">
                <a:latin typeface="Montserrat"/>
                <a:ea typeface="Montserrat"/>
                <a:cs typeface="Montserrat"/>
                <a:sym typeface="Montserrat"/>
              </a:rPr>
              <a:t>Mojaloop Inter-scheme Functionality</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62988"/>
              <a:buNone/>
            </a:pPr>
            <a:r>
              <a:rPr lang="en" sz="1425">
                <a:latin typeface="Montserrat Medium"/>
                <a:ea typeface="Montserrat Medium"/>
                <a:cs typeface="Montserrat Medium"/>
                <a:sym typeface="Montserrat Medium"/>
              </a:rPr>
              <a:t>Enhancements to allow interoperability between IIPS enabled switches have been realised in the Core </a:t>
            </a:r>
            <a:r>
              <a:rPr lang="en" sz="1333">
                <a:latin typeface="Montserrat Medium"/>
                <a:ea typeface="Montserrat Medium"/>
                <a:cs typeface="Montserrat Medium"/>
                <a:sym typeface="Montserrat Medium"/>
              </a:rPr>
              <a:t>Mojaloop platform, this includes:</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The Proxy component that provides resilient and secure interconnectivity</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Changes to the core Mojaloop functionality that allows routing via proxies</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This is used to provide interoperability between the Zambia and Malawi eNIIPS and the DRPP Hub.</a:t>
            </a:r>
            <a:endParaRPr sz="1333">
              <a:latin typeface="Montserrat Medium"/>
              <a:ea typeface="Montserrat Medium"/>
              <a:cs typeface="Montserrat Medium"/>
              <a:sym typeface="Montserrat Medium"/>
            </a:endParaRPr>
          </a:p>
          <a:p>
            <a:pPr indent="-228594" lvl="0" marL="380990" rtl="0" algn="l">
              <a:lnSpc>
                <a:spcPct val="115000"/>
              </a:lnSpc>
              <a:spcBef>
                <a:spcPts val="0"/>
              </a:spcBef>
              <a:spcAft>
                <a:spcPts val="0"/>
              </a:spcAft>
              <a:buSzPct val="144528"/>
              <a:buNone/>
            </a:pPr>
            <a:r>
              <a:t/>
            </a:r>
            <a:endParaRPr sz="1607">
              <a:latin typeface="Montserrat Medium"/>
              <a:ea typeface="Montserrat Medium"/>
              <a:cs typeface="Montserrat Medium"/>
              <a:sym typeface="Montserrat Medium"/>
            </a:endParaRPr>
          </a:p>
          <a:p>
            <a:pPr indent="-300625" lvl="0" marL="380990" rtl="0" algn="l">
              <a:lnSpc>
                <a:spcPct val="115000"/>
              </a:lnSpc>
              <a:spcBef>
                <a:spcPts val="0"/>
              </a:spcBef>
              <a:spcAft>
                <a:spcPts val="0"/>
              </a:spcAft>
              <a:buSzPct val="80198"/>
              <a:buFont typeface="Montserrat Medium"/>
              <a:buAutoNum type="arabicPeriod"/>
            </a:pPr>
            <a:r>
              <a:rPr b="1" lang="en" sz="2020">
                <a:latin typeface="Montserrat"/>
                <a:ea typeface="Montserrat"/>
                <a:cs typeface="Montserrat"/>
                <a:sym typeface="Montserrat"/>
              </a:rPr>
              <a:t>Mojaloop Currency Conversion Functionality</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74237"/>
              <a:buNone/>
            </a:pPr>
            <a:r>
              <a:rPr lang="en" sz="1333">
                <a:latin typeface="Montserrat Medium"/>
                <a:ea typeface="Montserrat Medium"/>
                <a:cs typeface="Montserrat Medium"/>
                <a:sym typeface="Montserrat Medium"/>
              </a:rPr>
              <a:t>Enhancements to allow the Core and participation tools to process the FX algorithm. In particular, FX Providers are able to connect to the regional hub and service Payer requests for liquidity cover </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Simulated FXP provides liquidity cover to the  </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FXP provides quote to payer DFSP to fix forex rate for transaction</a:t>
            </a:r>
            <a:endParaRPr sz="1333">
              <a:latin typeface="Montserrat Medium"/>
              <a:ea typeface="Montserrat Medium"/>
              <a:cs typeface="Montserrat Medium"/>
              <a:sym typeface="Montserrat Medium"/>
            </a:endParaRPr>
          </a:p>
          <a:p>
            <a:pPr indent="-364062"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FXP provides liquidity cover of the </a:t>
            </a:r>
            <a:endParaRPr sz="1333">
              <a:latin typeface="Montserrat Medium"/>
              <a:ea typeface="Montserrat Medium"/>
              <a:cs typeface="Montserrat Medium"/>
              <a:sym typeface="Montserrat Medium"/>
            </a:endParaRPr>
          </a:p>
          <a:p>
            <a:pPr indent="-228594" lvl="0" marL="380990" rtl="0" algn="l">
              <a:lnSpc>
                <a:spcPct val="115000"/>
              </a:lnSpc>
              <a:spcBef>
                <a:spcPts val="0"/>
              </a:spcBef>
              <a:spcAft>
                <a:spcPts val="0"/>
              </a:spcAft>
              <a:buSzPct val="144528"/>
              <a:buNone/>
            </a:pPr>
            <a:r>
              <a:rPr lang="en" sz="1607">
                <a:latin typeface="Montserrat Medium"/>
                <a:ea typeface="Montserrat Medium"/>
                <a:cs typeface="Montserrat Medium"/>
                <a:sym typeface="Montserrat Medium"/>
              </a:rPr>
              <a:t>    </a:t>
            </a:r>
            <a:endParaRPr sz="1607">
              <a:latin typeface="Montserrat Medium"/>
              <a:ea typeface="Montserrat Medium"/>
              <a:cs typeface="Montserrat Medium"/>
              <a:sym typeface="Montserrat Medium"/>
            </a:endParaRPr>
          </a:p>
          <a:p>
            <a:pPr indent="-300625" lvl="0" marL="380990" rtl="0" algn="l">
              <a:lnSpc>
                <a:spcPct val="115000"/>
              </a:lnSpc>
              <a:spcBef>
                <a:spcPts val="0"/>
              </a:spcBef>
              <a:spcAft>
                <a:spcPts val="0"/>
              </a:spcAft>
              <a:buSzPct val="80198"/>
              <a:buFont typeface="Montserrat Medium"/>
              <a:buAutoNum type="arabicPeriod"/>
            </a:pPr>
            <a:r>
              <a:rPr b="1" lang="en" sz="2020">
                <a:latin typeface="Montserrat"/>
                <a:ea typeface="Montserrat"/>
                <a:cs typeface="Montserrat"/>
                <a:sym typeface="Montserrat"/>
              </a:rPr>
              <a:t>DFSP Integration	</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65898"/>
              <a:buNone/>
            </a:pPr>
            <a:r>
              <a:rPr lang="en" sz="1400">
                <a:latin typeface="Montserrat Medium"/>
                <a:ea typeface="Montserrat Medium"/>
                <a:cs typeface="Montserrat Medium"/>
                <a:sym typeface="Montserrat Medium"/>
              </a:rPr>
              <a:t>Local capacity has been built with iZyane and iMoSys being trained up to leverage Mojaloop Participation Tools and the resultant creation of custom core Connectors</a:t>
            </a:r>
            <a:endParaRPr sz="1400">
              <a:latin typeface="Montserrat Medium"/>
              <a:ea typeface="Montserrat Medium"/>
              <a:cs typeface="Montserrat Medium"/>
              <a:sym typeface="Montserrat Medium"/>
            </a:endParaRPr>
          </a:p>
          <a:p>
            <a:pPr indent="-367020" lvl="0" marL="914377" rtl="0" algn="l">
              <a:lnSpc>
                <a:spcPct val="115000"/>
              </a:lnSpc>
              <a:spcBef>
                <a:spcPts val="0"/>
              </a:spcBef>
              <a:spcAft>
                <a:spcPts val="0"/>
              </a:spcAft>
              <a:buSzPct val="100000"/>
              <a:buFont typeface="Montserrat Medium"/>
              <a:buAutoNum type="alphaLcPeriod"/>
            </a:pPr>
            <a:r>
              <a:rPr lang="en" sz="1400">
                <a:latin typeface="Montserrat Medium"/>
                <a:ea typeface="Montserrat Medium"/>
                <a:cs typeface="Montserrat Medium"/>
                <a:sym typeface="Montserrat Medium"/>
              </a:rPr>
              <a:t>Zambia Airtel: core connector built and integrated with Airtel Staging system</a:t>
            </a:r>
            <a:endParaRPr sz="1400">
              <a:latin typeface="Montserrat Medium"/>
              <a:ea typeface="Montserrat Medium"/>
              <a:cs typeface="Montserrat Medium"/>
              <a:sym typeface="Montserrat Medium"/>
            </a:endParaRPr>
          </a:p>
          <a:p>
            <a:pPr indent="-367020" lvl="0" marL="914377" rtl="0" algn="l">
              <a:lnSpc>
                <a:spcPct val="115000"/>
              </a:lnSpc>
              <a:spcBef>
                <a:spcPts val="0"/>
              </a:spcBef>
              <a:spcAft>
                <a:spcPts val="0"/>
              </a:spcAft>
              <a:buSzPct val="100000"/>
              <a:buFont typeface="Montserrat Medium"/>
              <a:buAutoNum type="alphaLcPeriod"/>
            </a:pPr>
            <a:r>
              <a:rPr lang="en" sz="1400">
                <a:latin typeface="Montserrat Medium"/>
                <a:ea typeface="Montserrat Medium"/>
                <a:cs typeface="Montserrat Medium"/>
                <a:sym typeface="Montserrat Medium"/>
              </a:rPr>
              <a:t>TNM Malawi: core connector built and backend simulated used TTK, waiting on TNM</a:t>
            </a:r>
            <a:endParaRPr sz="1400">
              <a:latin typeface="Montserrat Medium"/>
              <a:ea typeface="Montserrat Medium"/>
              <a:cs typeface="Montserrat Medium"/>
              <a:sym typeface="Montserrat Medium"/>
            </a:endParaRPr>
          </a:p>
          <a:p>
            <a:pPr indent="-367020" lvl="0" marL="914377" rtl="0" algn="l">
              <a:lnSpc>
                <a:spcPct val="115000"/>
              </a:lnSpc>
              <a:spcBef>
                <a:spcPts val="0"/>
              </a:spcBef>
              <a:spcAft>
                <a:spcPts val="0"/>
              </a:spcAft>
              <a:buSzPct val="100000"/>
              <a:buFont typeface="Montserrat Medium"/>
              <a:buAutoNum type="alphaLcPeriod"/>
            </a:pPr>
            <a:r>
              <a:rPr lang="en" sz="1400">
                <a:latin typeface="Montserrat Medium"/>
                <a:ea typeface="Montserrat Medium"/>
                <a:cs typeface="Montserrat Medium"/>
                <a:sym typeface="Montserrat Medium"/>
              </a:rPr>
              <a:t>Pipeline to support: MTN, FDH (for FXP too) </a:t>
            </a:r>
            <a:endParaRPr sz="1607">
              <a:latin typeface="Montserrat Medium"/>
              <a:ea typeface="Montserrat Medium"/>
              <a:cs typeface="Montserrat Medium"/>
              <a:sym typeface="Montserrat Medium"/>
            </a:endParaRPr>
          </a:p>
        </p:txBody>
      </p:sp>
      <p:pic>
        <p:nvPicPr>
          <p:cNvPr id="1569" name="Google Shape;1569;p125" title="File:Eo circle green white checkmark.svg - Wikimedia Commons"/>
          <p:cNvPicPr preferRelativeResize="0"/>
          <p:nvPr/>
        </p:nvPicPr>
        <p:blipFill rotWithShape="1">
          <a:blip r:embed="rId3">
            <a:alphaModFix/>
          </a:blip>
          <a:srcRect b="0" l="0" r="0" t="0"/>
          <a:stretch/>
        </p:blipFill>
        <p:spPr>
          <a:xfrm>
            <a:off x="8424436" y="1049303"/>
            <a:ext cx="243664" cy="243664"/>
          </a:xfrm>
          <a:prstGeom prst="rect">
            <a:avLst/>
          </a:prstGeom>
          <a:noFill/>
          <a:ln>
            <a:noFill/>
          </a:ln>
        </p:spPr>
      </p:pic>
      <p:pic>
        <p:nvPicPr>
          <p:cNvPr id="1570" name="Google Shape;1570;p125" title="File:Eo circle green white checkmark.svg - Wikimedia Commons"/>
          <p:cNvPicPr preferRelativeResize="0"/>
          <p:nvPr/>
        </p:nvPicPr>
        <p:blipFill rotWithShape="1">
          <a:blip r:embed="rId3">
            <a:alphaModFix/>
          </a:blip>
          <a:srcRect b="0" l="0" r="0" t="0"/>
          <a:stretch/>
        </p:blipFill>
        <p:spPr>
          <a:xfrm>
            <a:off x="10072567" y="1292967"/>
            <a:ext cx="243664" cy="243664"/>
          </a:xfrm>
          <a:prstGeom prst="rect">
            <a:avLst/>
          </a:prstGeom>
          <a:noFill/>
          <a:ln>
            <a:noFill/>
          </a:ln>
        </p:spPr>
      </p:pic>
      <p:pic>
        <p:nvPicPr>
          <p:cNvPr id="1571" name="Google Shape;1571;p125" title="File:Eo circle green white checkmark.svg - Wikimedia Commons"/>
          <p:cNvPicPr preferRelativeResize="0"/>
          <p:nvPr/>
        </p:nvPicPr>
        <p:blipFill rotWithShape="1">
          <a:blip r:embed="rId3">
            <a:alphaModFix/>
          </a:blip>
          <a:srcRect b="0" l="0" r="0" t="0"/>
          <a:stretch/>
        </p:blipFill>
        <p:spPr>
          <a:xfrm>
            <a:off x="10072569" y="1765736"/>
            <a:ext cx="243664" cy="243664"/>
          </a:xfrm>
          <a:prstGeom prst="rect">
            <a:avLst/>
          </a:prstGeom>
          <a:noFill/>
          <a:ln>
            <a:noFill/>
          </a:ln>
        </p:spPr>
      </p:pic>
      <p:pic>
        <p:nvPicPr>
          <p:cNvPr id="1572" name="Google Shape;1572;p125" title="File:Eo circle green white checkmark.svg - Wikimedia Commons"/>
          <p:cNvPicPr preferRelativeResize="0"/>
          <p:nvPr/>
        </p:nvPicPr>
        <p:blipFill rotWithShape="1">
          <a:blip r:embed="rId3">
            <a:alphaModFix/>
          </a:blip>
          <a:srcRect b="0" l="0" r="0" t="0"/>
          <a:stretch/>
        </p:blipFill>
        <p:spPr>
          <a:xfrm>
            <a:off x="8486503" y="3933203"/>
            <a:ext cx="243664" cy="243664"/>
          </a:xfrm>
          <a:prstGeom prst="rect">
            <a:avLst/>
          </a:prstGeom>
          <a:noFill/>
          <a:ln>
            <a:noFill/>
          </a:ln>
        </p:spPr>
      </p:pic>
      <p:pic>
        <p:nvPicPr>
          <p:cNvPr id="1573" name="Google Shape;1573;p125" title="File:Eo circle green white checkmark.svg - Wikimedia Commons"/>
          <p:cNvPicPr preferRelativeResize="0"/>
          <p:nvPr/>
        </p:nvPicPr>
        <p:blipFill rotWithShape="1">
          <a:blip r:embed="rId3">
            <a:alphaModFix/>
          </a:blip>
          <a:srcRect b="0" l="0" r="0" t="0"/>
          <a:stretch/>
        </p:blipFill>
        <p:spPr>
          <a:xfrm>
            <a:off x="8486503" y="4460969"/>
            <a:ext cx="243664" cy="243664"/>
          </a:xfrm>
          <a:prstGeom prst="rect">
            <a:avLst/>
          </a:prstGeom>
          <a:noFill/>
          <a:ln>
            <a:noFill/>
          </a:ln>
        </p:spPr>
      </p:pic>
      <p:pic>
        <p:nvPicPr>
          <p:cNvPr id="1574" name="Google Shape;1574;p125" title="File:Eo circle green white checkmark.svg - Wikimedia Commons"/>
          <p:cNvPicPr preferRelativeResize="0"/>
          <p:nvPr/>
        </p:nvPicPr>
        <p:blipFill rotWithShape="1">
          <a:blip r:embed="rId3">
            <a:alphaModFix/>
          </a:blip>
          <a:srcRect b="0" l="0" r="0" t="0"/>
          <a:stretch/>
        </p:blipFill>
        <p:spPr>
          <a:xfrm>
            <a:off x="8486503" y="5059303"/>
            <a:ext cx="243664" cy="243664"/>
          </a:xfrm>
          <a:prstGeom prst="rect">
            <a:avLst/>
          </a:prstGeom>
          <a:noFill/>
          <a:ln>
            <a:noFill/>
          </a:ln>
        </p:spPr>
      </p:pic>
      <p:pic>
        <p:nvPicPr>
          <p:cNvPr id="1575" name="Google Shape;1575;p125" title="File:Eo circle green white checkmark.svg - Wikimedia Commons"/>
          <p:cNvPicPr preferRelativeResize="0"/>
          <p:nvPr/>
        </p:nvPicPr>
        <p:blipFill rotWithShape="1">
          <a:blip r:embed="rId3">
            <a:alphaModFix/>
          </a:blip>
          <a:srcRect b="0" l="0" r="0" t="0"/>
          <a:stretch/>
        </p:blipFill>
        <p:spPr>
          <a:xfrm>
            <a:off x="10620103" y="4373503"/>
            <a:ext cx="243664" cy="243664"/>
          </a:xfrm>
          <a:prstGeom prst="rect">
            <a:avLst/>
          </a:prstGeom>
          <a:noFill/>
          <a:ln>
            <a:noFill/>
          </a:ln>
        </p:spPr>
      </p:pic>
      <p:sp>
        <p:nvSpPr>
          <p:cNvPr id="1576" name="Google Shape;1576;p125"/>
          <p:cNvSpPr/>
          <p:nvPr/>
        </p:nvSpPr>
        <p:spPr>
          <a:xfrm>
            <a:off x="8430067" y="30175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a:t>
            </a:r>
            <a:endParaRPr sz="1467">
              <a:solidFill>
                <a:srgbClr val="000000"/>
              </a:solidFill>
              <a:latin typeface="Roboto"/>
              <a:ea typeface="Roboto"/>
              <a:cs typeface="Roboto"/>
              <a:sym typeface="Roboto"/>
            </a:endParaRPr>
          </a:p>
        </p:txBody>
      </p:sp>
      <p:sp>
        <p:nvSpPr>
          <p:cNvPr id="1577" name="Google Shape;1577;p125"/>
          <p:cNvSpPr/>
          <p:nvPr/>
        </p:nvSpPr>
        <p:spPr>
          <a:xfrm>
            <a:off x="10132433" y="30175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a:t>
            </a:r>
            <a:endParaRPr sz="1467">
              <a:solidFill>
                <a:srgbClr val="000000"/>
              </a:solidFill>
              <a:latin typeface="Roboto"/>
              <a:ea typeface="Roboto"/>
              <a:cs typeface="Roboto"/>
              <a:sym typeface="Roboto"/>
            </a:endParaRPr>
          </a:p>
        </p:txBody>
      </p:sp>
      <p:sp>
        <p:nvSpPr>
          <p:cNvPr id="1578" name="Google Shape;1578;p125"/>
          <p:cNvSpPr/>
          <p:nvPr/>
        </p:nvSpPr>
        <p:spPr>
          <a:xfrm>
            <a:off x="10132433" y="21736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79" name="Google Shape;1579;p125"/>
          <p:cNvSpPr/>
          <p:nvPr/>
        </p:nvSpPr>
        <p:spPr>
          <a:xfrm>
            <a:off x="8430067" y="6501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0" name="Google Shape;1580;p125"/>
          <p:cNvSpPr/>
          <p:nvPr/>
        </p:nvSpPr>
        <p:spPr>
          <a:xfrm>
            <a:off x="8492133" y="57750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3</a:t>
            </a:r>
            <a:endParaRPr sz="1467">
              <a:solidFill>
                <a:srgbClr val="000000"/>
              </a:solidFill>
              <a:latin typeface="Roboto"/>
              <a:ea typeface="Roboto"/>
              <a:cs typeface="Roboto"/>
              <a:sym typeface="Roboto"/>
            </a:endParaRPr>
          </a:p>
        </p:txBody>
      </p:sp>
      <p:sp>
        <p:nvSpPr>
          <p:cNvPr id="1581" name="Google Shape;1581;p125"/>
          <p:cNvSpPr/>
          <p:nvPr/>
        </p:nvSpPr>
        <p:spPr>
          <a:xfrm>
            <a:off x="10078200" y="57750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2" name="Google Shape;1582;p125"/>
          <p:cNvSpPr/>
          <p:nvPr/>
        </p:nvSpPr>
        <p:spPr>
          <a:xfrm>
            <a:off x="8430067" y="19189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3" name="Google Shape;1583;p125"/>
          <p:cNvSpPr/>
          <p:nvPr/>
        </p:nvSpPr>
        <p:spPr>
          <a:xfrm>
            <a:off x="10132433" y="26824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4" name="Google Shape;1584;p125"/>
          <p:cNvSpPr/>
          <p:nvPr/>
        </p:nvSpPr>
        <p:spPr>
          <a:xfrm>
            <a:off x="10078200" y="6501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5" name="Google Shape;1585;p125"/>
          <p:cNvSpPr/>
          <p:nvPr/>
        </p:nvSpPr>
        <p:spPr>
          <a:xfrm>
            <a:off x="106725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3</a:t>
            </a:r>
            <a:endParaRPr sz="1467">
              <a:solidFill>
                <a:srgbClr val="000000"/>
              </a:solidFill>
              <a:latin typeface="Roboto"/>
              <a:ea typeface="Roboto"/>
              <a:cs typeface="Roboto"/>
              <a:sym typeface="Roboto"/>
            </a:endParaRPr>
          </a:p>
        </p:txBody>
      </p:sp>
      <p:sp>
        <p:nvSpPr>
          <p:cNvPr id="1586" name="Google Shape;1586;p125"/>
          <p:cNvSpPr/>
          <p:nvPr/>
        </p:nvSpPr>
        <p:spPr>
          <a:xfrm>
            <a:off x="109049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587" name="Google Shape;1587;p125"/>
          <p:cNvSpPr/>
          <p:nvPr/>
        </p:nvSpPr>
        <p:spPr>
          <a:xfrm>
            <a:off x="111373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5</a:t>
            </a:r>
            <a:endParaRPr sz="1467">
              <a:solidFill>
                <a:srgbClr val="000000"/>
              </a:solidFill>
              <a:latin typeface="Roboto"/>
              <a:ea typeface="Roboto"/>
              <a:cs typeface="Roboto"/>
              <a:sym typeface="Roboto"/>
            </a:endParaRPr>
          </a:p>
        </p:txBody>
      </p:sp>
      <p:sp>
        <p:nvSpPr>
          <p:cNvPr id="1588" name="Google Shape;1588;p125"/>
          <p:cNvSpPr txBox="1"/>
          <p:nvPr/>
        </p:nvSpPr>
        <p:spPr>
          <a:xfrm>
            <a:off x="7804867" y="388667"/>
            <a:ext cx="625200" cy="1231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800">
                <a:solidFill>
                  <a:srgbClr val="595959"/>
                </a:solidFill>
                <a:latin typeface="Roboto"/>
                <a:ea typeface="Roboto"/>
                <a:cs typeface="Roboto"/>
                <a:sym typeface="Roboto"/>
              </a:rPr>
              <a:t>Milestone #</a:t>
            </a:r>
            <a:endParaRPr sz="800">
              <a:solidFill>
                <a:srgbClr val="595959"/>
              </a:solidFill>
              <a:latin typeface="Roboto"/>
              <a:ea typeface="Roboto"/>
              <a:cs typeface="Roboto"/>
              <a:sym typeface="Roboto"/>
            </a:endParaRPr>
          </a:p>
        </p:txBody>
      </p:sp>
      <p:cxnSp>
        <p:nvCxnSpPr>
          <p:cNvPr id="1589" name="Google Shape;1589;p125"/>
          <p:cNvCxnSpPr>
            <a:stCxn id="1588" idx="2"/>
          </p:cNvCxnSpPr>
          <p:nvPr/>
        </p:nvCxnSpPr>
        <p:spPr>
          <a:xfrm>
            <a:off x="8117467" y="511778"/>
            <a:ext cx="346800" cy="168600"/>
          </a:xfrm>
          <a:prstGeom prst="straightConnector1">
            <a:avLst/>
          </a:prstGeom>
          <a:noFill/>
          <a:ln cap="flat" cmpd="sng" w="9525">
            <a:solidFill>
              <a:schemeClr val="dk2"/>
            </a:solidFill>
            <a:prstDash val="solid"/>
            <a:round/>
            <a:headEnd len="sm" w="sm" type="none"/>
            <a:tailEnd len="sm" w="sm"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26"/>
          <p:cNvSpPr txBox="1"/>
          <p:nvPr>
            <p:ph type="title"/>
          </p:nvPr>
        </p:nvSpPr>
        <p:spPr>
          <a:xfrm>
            <a:off x="1272367" y="0"/>
            <a:ext cx="6532400" cy="615600"/>
          </a:xfrm>
          <a:prstGeom prst="rect">
            <a:avLst/>
          </a:prstGeom>
          <a:noFill/>
          <a:ln>
            <a:noFill/>
          </a:ln>
        </p:spPr>
        <p:txBody>
          <a:bodyPr anchorCtr="0" anchor="t" bIns="121900" lIns="121900" spcFirstLastPara="1" rIns="121900" wrap="square" tIns="121900">
            <a:normAutofit fontScale="90000"/>
          </a:bodyPr>
          <a:lstStyle/>
          <a:p>
            <a:pPr indent="0" lvl="0" marL="0" rtl="0" algn="l">
              <a:lnSpc>
                <a:spcPct val="100000"/>
              </a:lnSpc>
              <a:spcBef>
                <a:spcPts val="0"/>
              </a:spcBef>
              <a:spcAft>
                <a:spcPts val="0"/>
              </a:spcAft>
              <a:buSzPct val="83342"/>
              <a:buNone/>
            </a:pPr>
            <a:r>
              <a:rPr b="1" lang="en">
                <a:solidFill>
                  <a:schemeClr val="dk2"/>
                </a:solidFill>
                <a:latin typeface="Montserrat"/>
                <a:ea typeface="Montserrat"/>
                <a:cs typeface="Montserrat"/>
                <a:sym typeface="Montserrat"/>
              </a:rPr>
              <a:t>Milestone #3 Project Progress</a:t>
            </a:r>
            <a:endParaRPr b="1">
              <a:solidFill>
                <a:schemeClr val="dk2"/>
              </a:solidFill>
              <a:latin typeface="Montserrat"/>
              <a:ea typeface="Montserrat"/>
              <a:cs typeface="Montserrat"/>
              <a:sym typeface="Montserrat"/>
            </a:endParaRPr>
          </a:p>
          <a:p>
            <a:pPr indent="0" lvl="0" marL="0" rtl="0" algn="l">
              <a:lnSpc>
                <a:spcPct val="100000"/>
              </a:lnSpc>
              <a:spcBef>
                <a:spcPts val="0"/>
              </a:spcBef>
              <a:spcAft>
                <a:spcPts val="0"/>
              </a:spcAft>
              <a:buSzPct val="104463"/>
              <a:buNone/>
            </a:pPr>
            <a:r>
              <a:t/>
            </a:r>
            <a:endParaRPr sz="2340">
              <a:solidFill>
                <a:schemeClr val="dk2"/>
              </a:solidFill>
              <a:latin typeface="Montserrat Medium"/>
              <a:ea typeface="Montserrat Medium"/>
              <a:cs typeface="Montserrat Medium"/>
              <a:sym typeface="Montserrat Medium"/>
            </a:endParaRPr>
          </a:p>
        </p:txBody>
      </p:sp>
      <p:sp>
        <p:nvSpPr>
          <p:cNvPr id="1595" name="Google Shape;1595;p126"/>
          <p:cNvSpPr txBox="1"/>
          <p:nvPr>
            <p:ph idx="4294967295" type="body"/>
          </p:nvPr>
        </p:nvSpPr>
        <p:spPr>
          <a:xfrm>
            <a:off x="189667" y="615600"/>
            <a:ext cx="7615200" cy="5903600"/>
          </a:xfrm>
          <a:prstGeom prst="rect">
            <a:avLst/>
          </a:prstGeom>
          <a:noFill/>
          <a:ln>
            <a:noFill/>
          </a:ln>
        </p:spPr>
        <p:txBody>
          <a:bodyPr anchorCtr="0" anchor="t" bIns="121900" lIns="121900" spcFirstLastPara="1" rIns="121900" wrap="square" tIns="121900">
            <a:normAutofit fontScale="92500" lnSpcReduction="20000"/>
          </a:bodyPr>
          <a:lstStyle/>
          <a:p>
            <a:pPr indent="0" lvl="0" marL="0" rtl="0" algn="l">
              <a:lnSpc>
                <a:spcPct val="115000"/>
              </a:lnSpc>
              <a:spcBef>
                <a:spcPts val="0"/>
              </a:spcBef>
              <a:spcAft>
                <a:spcPts val="0"/>
              </a:spcAft>
              <a:buSzPct val="94417"/>
              <a:buNone/>
            </a:pPr>
            <a:r>
              <a:rPr lang="en" sz="2061">
                <a:latin typeface="Montserrat Medium"/>
                <a:ea typeface="Montserrat Medium"/>
                <a:cs typeface="Montserrat Medium"/>
                <a:sym typeface="Montserrat Medium"/>
              </a:rPr>
              <a:t>The demonstration today has shown the full end-to-end clearance flows on a on-premise staging environment</a:t>
            </a:r>
            <a:endParaRPr sz="2061">
              <a:latin typeface="Montserrat Medium"/>
              <a:ea typeface="Montserrat Medium"/>
              <a:cs typeface="Montserrat Medium"/>
              <a:sym typeface="Montserrat Medium"/>
            </a:endParaRPr>
          </a:p>
          <a:p>
            <a:pPr indent="0" lvl="0" marL="0" rtl="0" algn="l">
              <a:lnSpc>
                <a:spcPct val="115000"/>
              </a:lnSpc>
              <a:spcBef>
                <a:spcPts val="0"/>
              </a:spcBef>
              <a:spcAft>
                <a:spcPts val="0"/>
              </a:spcAft>
              <a:buSzPct val="121091"/>
              <a:buNone/>
            </a:pPr>
            <a:r>
              <a:t/>
            </a:r>
            <a:endParaRPr sz="1607">
              <a:latin typeface="Montserrat Medium"/>
              <a:ea typeface="Montserrat Medium"/>
              <a:cs typeface="Montserrat Medium"/>
              <a:sym typeface="Montserrat Medium"/>
            </a:endParaRPr>
          </a:p>
          <a:p>
            <a:pPr indent="-323772" lvl="0" marL="380990" rtl="0" algn="l">
              <a:lnSpc>
                <a:spcPct val="115000"/>
              </a:lnSpc>
              <a:spcBef>
                <a:spcPts val="0"/>
              </a:spcBef>
              <a:spcAft>
                <a:spcPts val="0"/>
              </a:spcAft>
              <a:buSzPct val="80198"/>
              <a:buFont typeface="Montserrat Medium"/>
              <a:buAutoNum type="arabicPeriod"/>
            </a:pPr>
            <a:r>
              <a:rPr b="1" lang="en" sz="2020">
                <a:latin typeface="Montserrat"/>
                <a:ea typeface="Montserrat"/>
                <a:cs typeface="Montserrat"/>
                <a:sym typeface="Montserrat"/>
              </a:rPr>
              <a:t>Mojaloop ISO 20022 for IIPS</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45982"/>
              <a:buNone/>
            </a:pPr>
            <a:r>
              <a:rPr lang="en" sz="1333">
                <a:latin typeface="Montserrat Medium"/>
                <a:ea typeface="Montserrat Medium"/>
                <a:cs typeface="Montserrat Medium"/>
                <a:sym typeface="Montserrat Medium"/>
              </a:rPr>
              <a:t>The mojaloop components have been updated to make use of the ISO 20022 message payloads. Achieving this has required changes to the following: </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Account Lookup Service</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Quoting Service</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Transfer service handlers </a:t>
            </a:r>
            <a:endParaRPr sz="1333">
              <a:latin typeface="Montserrat Medium"/>
              <a:ea typeface="Montserrat Medium"/>
              <a:cs typeface="Montserrat Medium"/>
              <a:sym typeface="Montserrat Medium"/>
            </a:endParaRPr>
          </a:p>
          <a:p>
            <a:pPr indent="-383107" lvl="1" marL="1333467" rtl="0" algn="l">
              <a:lnSpc>
                <a:spcPct val="115000"/>
              </a:lnSpc>
              <a:spcBef>
                <a:spcPts val="0"/>
              </a:spcBef>
              <a:spcAft>
                <a:spcPts val="0"/>
              </a:spcAft>
              <a:buSzPct val="100000"/>
              <a:buFont typeface="Montserrat Medium"/>
              <a:buAutoNum type="romanLcPeriod"/>
            </a:pPr>
            <a:r>
              <a:rPr lang="en" sz="1333">
                <a:latin typeface="Montserrat Medium"/>
                <a:ea typeface="Montserrat Medium"/>
                <a:cs typeface="Montserrat Medium"/>
                <a:sym typeface="Montserrat Medium"/>
              </a:rPr>
              <a:t>ML-API Adapter</a:t>
            </a:r>
            <a:endParaRPr sz="1333">
              <a:latin typeface="Montserrat Medium"/>
              <a:ea typeface="Montserrat Medium"/>
              <a:cs typeface="Montserrat Medium"/>
              <a:sym typeface="Montserrat Medium"/>
            </a:endParaRPr>
          </a:p>
          <a:p>
            <a:pPr indent="-383107" lvl="1" marL="1333467" rtl="0" algn="l">
              <a:lnSpc>
                <a:spcPct val="115000"/>
              </a:lnSpc>
              <a:spcBef>
                <a:spcPts val="0"/>
              </a:spcBef>
              <a:spcAft>
                <a:spcPts val="0"/>
              </a:spcAft>
              <a:buSzPct val="100000"/>
              <a:buFont typeface="Montserrat Medium"/>
              <a:buAutoNum type="romanLcPeriod"/>
            </a:pPr>
            <a:r>
              <a:rPr lang="en" sz="1333">
                <a:latin typeface="Montserrat Medium"/>
                <a:ea typeface="Montserrat Medium"/>
                <a:cs typeface="Montserrat Medium"/>
                <a:sym typeface="Montserrat Medium"/>
              </a:rPr>
              <a:t>Notification Handler</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Testing Toolkit - to support Mojaloop Golden Path Tests in ISO 20022 </a:t>
            </a:r>
            <a:endParaRPr sz="1333">
              <a:latin typeface="Montserrat Medium"/>
              <a:ea typeface="Montserrat Medium"/>
              <a:cs typeface="Montserrat Medium"/>
              <a:sym typeface="Montserrat Medium"/>
            </a:endParaRPr>
          </a:p>
          <a:p>
            <a:pPr indent="-323772" lvl="0" marL="380990" rtl="0" algn="l">
              <a:lnSpc>
                <a:spcPct val="115000"/>
              </a:lnSpc>
              <a:spcBef>
                <a:spcPts val="1333"/>
              </a:spcBef>
              <a:spcAft>
                <a:spcPts val="0"/>
              </a:spcAft>
              <a:buSzPct val="80198"/>
              <a:buFont typeface="Montserrat Medium"/>
              <a:buAutoNum type="arabicPeriod"/>
            </a:pPr>
            <a:r>
              <a:rPr b="1" lang="en" sz="2020">
                <a:latin typeface="Montserrat"/>
                <a:ea typeface="Montserrat"/>
                <a:cs typeface="Montserrat"/>
                <a:sym typeface="Montserrat"/>
              </a:rPr>
              <a:t>Payment Manager ISO 20022 support</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36557"/>
              <a:buNone/>
            </a:pPr>
            <a:r>
              <a:rPr lang="en" sz="1425">
                <a:latin typeface="Montserrat Medium"/>
                <a:ea typeface="Montserrat Medium"/>
                <a:cs typeface="Montserrat Medium"/>
                <a:sym typeface="Montserrat Medium"/>
              </a:rPr>
              <a:t>Enhancements of Participation Tools to allow ISO20022 payloads. Realising this has required changes to the following</a:t>
            </a:r>
            <a:r>
              <a:rPr lang="en" sz="1333">
                <a:latin typeface="Montserrat Medium"/>
                <a:ea typeface="Montserrat Medium"/>
                <a:cs typeface="Montserrat Medium"/>
                <a:sym typeface="Montserrat Medium"/>
              </a:rPr>
              <a:t>:</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Mojaloop Connector ISO 20022 </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Payment Manager ISO 20022</a:t>
            </a:r>
            <a:endParaRPr sz="1333">
              <a:latin typeface="Montserrat Medium"/>
              <a:ea typeface="Montserrat Medium"/>
              <a:cs typeface="Montserrat Medium"/>
              <a:sym typeface="Montserrat Medium"/>
            </a:endParaRPr>
          </a:p>
          <a:p>
            <a:pPr indent="-228594" lvl="0" marL="380990" rtl="0" algn="l">
              <a:lnSpc>
                <a:spcPct val="115000"/>
              </a:lnSpc>
              <a:spcBef>
                <a:spcPts val="0"/>
              </a:spcBef>
              <a:spcAft>
                <a:spcPts val="0"/>
              </a:spcAft>
              <a:buSzPct val="121091"/>
              <a:buNone/>
            </a:pPr>
            <a:r>
              <a:t/>
            </a:r>
            <a:endParaRPr sz="1607">
              <a:latin typeface="Montserrat Medium"/>
              <a:ea typeface="Montserrat Medium"/>
              <a:cs typeface="Montserrat Medium"/>
              <a:sym typeface="Montserrat Medium"/>
            </a:endParaRPr>
          </a:p>
          <a:p>
            <a:pPr indent="-323772" lvl="0" marL="380990" rtl="0" algn="l">
              <a:lnSpc>
                <a:spcPct val="115000"/>
              </a:lnSpc>
              <a:spcBef>
                <a:spcPts val="0"/>
              </a:spcBef>
              <a:spcAft>
                <a:spcPts val="0"/>
              </a:spcAft>
              <a:buSzPct val="80198"/>
              <a:buFont typeface="Montserrat Medium"/>
              <a:buAutoNum type="arabicPeriod"/>
            </a:pPr>
            <a:r>
              <a:rPr b="1" lang="en" sz="2020">
                <a:latin typeface="Montserrat"/>
                <a:ea typeface="Montserrat"/>
                <a:cs typeface="Montserrat"/>
                <a:sym typeface="Montserrat"/>
              </a:rPr>
              <a:t>FRMS readiness with ISO 20022 messages</a:t>
            </a:r>
            <a:endParaRPr b="1" sz="2020">
              <a:latin typeface="Montserrat"/>
              <a:ea typeface="Montserrat"/>
              <a:cs typeface="Montserrat"/>
              <a:sym typeface="Montserrat"/>
            </a:endParaRPr>
          </a:p>
          <a:p>
            <a:pPr indent="0" lvl="0" marL="380990" rtl="0" algn="l">
              <a:lnSpc>
                <a:spcPct val="115000"/>
              </a:lnSpc>
              <a:spcBef>
                <a:spcPts val="0"/>
              </a:spcBef>
              <a:spcAft>
                <a:spcPts val="0"/>
              </a:spcAft>
              <a:buSzPct val="145982"/>
              <a:buNone/>
            </a:pPr>
            <a:r>
              <a:rPr lang="en" sz="1333">
                <a:latin typeface="Montserrat Medium"/>
                <a:ea typeface="Montserrat Medium"/>
                <a:cs typeface="Montserrat Medium"/>
                <a:sym typeface="Montserrat Medium"/>
              </a:rPr>
              <a:t>Services enhanced to support audits on the ISO 20022 messages</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Account Lookup Service</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Quoting Service</a:t>
            </a:r>
            <a:endParaRPr sz="1333">
              <a:latin typeface="Montserrat Medium"/>
              <a:ea typeface="Montserrat Medium"/>
              <a:cs typeface="Montserrat Medium"/>
              <a:sym typeface="Montserrat Medium"/>
            </a:endParaRPr>
          </a:p>
          <a:p>
            <a:pPr indent="-383107" lvl="0" marL="914377" rtl="0" algn="l">
              <a:lnSpc>
                <a:spcPct val="115000"/>
              </a:lnSpc>
              <a:spcBef>
                <a:spcPts val="0"/>
              </a:spcBef>
              <a:spcAft>
                <a:spcPts val="0"/>
              </a:spcAft>
              <a:buSzPct val="100000"/>
              <a:buFont typeface="Montserrat Medium"/>
              <a:buAutoNum type="alphaLcPeriod"/>
            </a:pPr>
            <a:r>
              <a:rPr lang="en" sz="1333">
                <a:latin typeface="Montserrat Medium"/>
                <a:ea typeface="Montserrat Medium"/>
                <a:cs typeface="Montserrat Medium"/>
                <a:sym typeface="Montserrat Medium"/>
              </a:rPr>
              <a:t>Transfer service handlers </a:t>
            </a:r>
            <a:endParaRPr sz="1333">
              <a:latin typeface="Montserrat Medium"/>
              <a:ea typeface="Montserrat Medium"/>
              <a:cs typeface="Montserrat Medium"/>
              <a:sym typeface="Montserrat Medium"/>
            </a:endParaRPr>
          </a:p>
          <a:p>
            <a:pPr indent="-383107" lvl="1" marL="1295368" rtl="0" algn="l">
              <a:lnSpc>
                <a:spcPct val="115000"/>
              </a:lnSpc>
              <a:spcBef>
                <a:spcPts val="0"/>
              </a:spcBef>
              <a:spcAft>
                <a:spcPts val="0"/>
              </a:spcAft>
              <a:buSzPct val="100000"/>
              <a:buFont typeface="Montserrat Medium"/>
              <a:buAutoNum type="romanLcPeriod" startAt="2"/>
            </a:pPr>
            <a:r>
              <a:rPr lang="en" sz="1333">
                <a:latin typeface="Montserrat Medium"/>
                <a:ea typeface="Montserrat Medium"/>
                <a:cs typeface="Montserrat Medium"/>
                <a:sym typeface="Montserrat Medium"/>
              </a:rPr>
              <a:t>ML-API Adapter</a:t>
            </a:r>
            <a:endParaRPr sz="1333">
              <a:latin typeface="Montserrat Medium"/>
              <a:ea typeface="Montserrat Medium"/>
              <a:cs typeface="Montserrat Medium"/>
              <a:sym typeface="Montserrat Medium"/>
            </a:endParaRPr>
          </a:p>
          <a:p>
            <a:pPr indent="-383107" lvl="1" marL="1295368" rtl="0" algn="l">
              <a:lnSpc>
                <a:spcPct val="115000"/>
              </a:lnSpc>
              <a:spcBef>
                <a:spcPts val="0"/>
              </a:spcBef>
              <a:spcAft>
                <a:spcPts val="0"/>
              </a:spcAft>
              <a:buSzPct val="100000"/>
              <a:buFont typeface="Montserrat Medium"/>
              <a:buAutoNum type="romanLcPeriod" startAt="2"/>
            </a:pPr>
            <a:r>
              <a:rPr lang="en" sz="1333">
                <a:latin typeface="Montserrat Medium"/>
                <a:ea typeface="Montserrat Medium"/>
                <a:cs typeface="Montserrat Medium"/>
                <a:sym typeface="Montserrat Medium"/>
              </a:rPr>
              <a:t>Notification Handler</a:t>
            </a:r>
            <a:endParaRPr sz="1333">
              <a:latin typeface="Montserrat Medium"/>
              <a:ea typeface="Montserrat Medium"/>
              <a:cs typeface="Montserrat Medium"/>
              <a:sym typeface="Montserrat Medium"/>
            </a:endParaRPr>
          </a:p>
          <a:p>
            <a:pPr indent="-228594" lvl="0" marL="380990" rtl="0" algn="l">
              <a:lnSpc>
                <a:spcPct val="115000"/>
              </a:lnSpc>
              <a:spcBef>
                <a:spcPts val="0"/>
              </a:spcBef>
              <a:spcAft>
                <a:spcPts val="0"/>
              </a:spcAft>
              <a:buSzPct val="121091"/>
              <a:buNone/>
            </a:pPr>
            <a:r>
              <a:rPr lang="en" sz="1607">
                <a:latin typeface="Montserrat Medium"/>
                <a:ea typeface="Montserrat Medium"/>
                <a:cs typeface="Montserrat Medium"/>
                <a:sym typeface="Montserrat Medium"/>
              </a:rPr>
              <a:t>   </a:t>
            </a:r>
            <a:endParaRPr sz="1607">
              <a:latin typeface="Montserrat Medium"/>
              <a:ea typeface="Montserrat Medium"/>
              <a:cs typeface="Montserrat Medium"/>
              <a:sym typeface="Montserrat Medium"/>
            </a:endParaRPr>
          </a:p>
        </p:txBody>
      </p:sp>
      <p:pic>
        <p:nvPicPr>
          <p:cNvPr id="1596" name="Google Shape;1596;p126" title="File:Eo circle green white checkmark.svg - Wikimedia Commons"/>
          <p:cNvPicPr preferRelativeResize="0"/>
          <p:nvPr/>
        </p:nvPicPr>
        <p:blipFill rotWithShape="1">
          <a:blip r:embed="rId3">
            <a:alphaModFix/>
          </a:blip>
          <a:srcRect b="0" l="0" r="0" t="0"/>
          <a:stretch/>
        </p:blipFill>
        <p:spPr>
          <a:xfrm>
            <a:off x="8424436" y="1049303"/>
            <a:ext cx="243664" cy="243664"/>
          </a:xfrm>
          <a:prstGeom prst="rect">
            <a:avLst/>
          </a:prstGeom>
          <a:noFill/>
          <a:ln>
            <a:noFill/>
          </a:ln>
        </p:spPr>
      </p:pic>
      <p:pic>
        <p:nvPicPr>
          <p:cNvPr id="1597" name="Google Shape;1597;p126" title="File:Eo circle green white checkmark.svg - Wikimedia Commons"/>
          <p:cNvPicPr preferRelativeResize="0"/>
          <p:nvPr/>
        </p:nvPicPr>
        <p:blipFill rotWithShape="1">
          <a:blip r:embed="rId3">
            <a:alphaModFix/>
          </a:blip>
          <a:srcRect b="0" l="0" r="0" t="0"/>
          <a:stretch/>
        </p:blipFill>
        <p:spPr>
          <a:xfrm>
            <a:off x="10072567" y="1292967"/>
            <a:ext cx="243664" cy="243664"/>
          </a:xfrm>
          <a:prstGeom prst="rect">
            <a:avLst/>
          </a:prstGeom>
          <a:noFill/>
          <a:ln>
            <a:noFill/>
          </a:ln>
        </p:spPr>
      </p:pic>
      <p:pic>
        <p:nvPicPr>
          <p:cNvPr id="1598" name="Google Shape;1598;p126" title="File:Eo circle green white checkmark.svg - Wikimedia Commons"/>
          <p:cNvPicPr preferRelativeResize="0"/>
          <p:nvPr/>
        </p:nvPicPr>
        <p:blipFill rotWithShape="1">
          <a:blip r:embed="rId3">
            <a:alphaModFix/>
          </a:blip>
          <a:srcRect b="0" l="0" r="0" t="0"/>
          <a:stretch/>
        </p:blipFill>
        <p:spPr>
          <a:xfrm>
            <a:off x="10072569" y="1765736"/>
            <a:ext cx="243664" cy="243664"/>
          </a:xfrm>
          <a:prstGeom prst="rect">
            <a:avLst/>
          </a:prstGeom>
          <a:noFill/>
          <a:ln>
            <a:noFill/>
          </a:ln>
        </p:spPr>
      </p:pic>
      <p:pic>
        <p:nvPicPr>
          <p:cNvPr id="1599" name="Google Shape;1599;p126" title="File:Eo circle green white checkmark.svg - Wikimedia Commons"/>
          <p:cNvPicPr preferRelativeResize="0"/>
          <p:nvPr/>
        </p:nvPicPr>
        <p:blipFill rotWithShape="1">
          <a:blip r:embed="rId3">
            <a:alphaModFix/>
          </a:blip>
          <a:srcRect b="0" l="0" r="0" t="0"/>
          <a:stretch/>
        </p:blipFill>
        <p:spPr>
          <a:xfrm>
            <a:off x="8486503" y="3933203"/>
            <a:ext cx="243664" cy="243664"/>
          </a:xfrm>
          <a:prstGeom prst="rect">
            <a:avLst/>
          </a:prstGeom>
          <a:noFill/>
          <a:ln>
            <a:noFill/>
          </a:ln>
        </p:spPr>
      </p:pic>
      <p:pic>
        <p:nvPicPr>
          <p:cNvPr id="1600" name="Google Shape;1600;p126" title="File:Eo circle green white checkmark.svg - Wikimedia Commons"/>
          <p:cNvPicPr preferRelativeResize="0"/>
          <p:nvPr/>
        </p:nvPicPr>
        <p:blipFill rotWithShape="1">
          <a:blip r:embed="rId3">
            <a:alphaModFix/>
          </a:blip>
          <a:srcRect b="0" l="0" r="0" t="0"/>
          <a:stretch/>
        </p:blipFill>
        <p:spPr>
          <a:xfrm>
            <a:off x="8486503" y="4460969"/>
            <a:ext cx="243664" cy="243664"/>
          </a:xfrm>
          <a:prstGeom prst="rect">
            <a:avLst/>
          </a:prstGeom>
          <a:noFill/>
          <a:ln>
            <a:noFill/>
          </a:ln>
        </p:spPr>
      </p:pic>
      <p:pic>
        <p:nvPicPr>
          <p:cNvPr id="1601" name="Google Shape;1601;p126" title="File:Eo circle green white checkmark.svg - Wikimedia Commons"/>
          <p:cNvPicPr preferRelativeResize="0"/>
          <p:nvPr/>
        </p:nvPicPr>
        <p:blipFill rotWithShape="1">
          <a:blip r:embed="rId3">
            <a:alphaModFix/>
          </a:blip>
          <a:srcRect b="0" l="0" r="0" t="0"/>
          <a:stretch/>
        </p:blipFill>
        <p:spPr>
          <a:xfrm>
            <a:off x="8486503" y="5059303"/>
            <a:ext cx="243664" cy="243664"/>
          </a:xfrm>
          <a:prstGeom prst="rect">
            <a:avLst/>
          </a:prstGeom>
          <a:noFill/>
          <a:ln>
            <a:noFill/>
          </a:ln>
        </p:spPr>
      </p:pic>
      <p:pic>
        <p:nvPicPr>
          <p:cNvPr id="1602" name="Google Shape;1602;p126" title="File:Eo circle green white checkmark.svg - Wikimedia Commons"/>
          <p:cNvPicPr preferRelativeResize="0"/>
          <p:nvPr/>
        </p:nvPicPr>
        <p:blipFill rotWithShape="1">
          <a:blip r:embed="rId3">
            <a:alphaModFix/>
          </a:blip>
          <a:srcRect b="0" l="0" r="0" t="0"/>
          <a:stretch/>
        </p:blipFill>
        <p:spPr>
          <a:xfrm>
            <a:off x="10620103" y="4373503"/>
            <a:ext cx="243664" cy="243664"/>
          </a:xfrm>
          <a:prstGeom prst="rect">
            <a:avLst/>
          </a:prstGeom>
          <a:noFill/>
          <a:ln>
            <a:noFill/>
          </a:ln>
        </p:spPr>
      </p:pic>
      <p:sp>
        <p:nvSpPr>
          <p:cNvPr id="1603" name="Google Shape;1603;p126"/>
          <p:cNvSpPr/>
          <p:nvPr/>
        </p:nvSpPr>
        <p:spPr>
          <a:xfrm>
            <a:off x="8430067" y="30175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a:t>
            </a:r>
            <a:endParaRPr sz="1467">
              <a:solidFill>
                <a:srgbClr val="000000"/>
              </a:solidFill>
              <a:latin typeface="Roboto"/>
              <a:ea typeface="Roboto"/>
              <a:cs typeface="Roboto"/>
              <a:sym typeface="Roboto"/>
            </a:endParaRPr>
          </a:p>
        </p:txBody>
      </p:sp>
      <p:sp>
        <p:nvSpPr>
          <p:cNvPr id="1604" name="Google Shape;1604;p126"/>
          <p:cNvSpPr/>
          <p:nvPr/>
        </p:nvSpPr>
        <p:spPr>
          <a:xfrm>
            <a:off x="10132433" y="30175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a:t>
            </a:r>
            <a:endParaRPr sz="1467">
              <a:solidFill>
                <a:srgbClr val="000000"/>
              </a:solidFill>
              <a:latin typeface="Roboto"/>
              <a:ea typeface="Roboto"/>
              <a:cs typeface="Roboto"/>
              <a:sym typeface="Roboto"/>
            </a:endParaRPr>
          </a:p>
        </p:txBody>
      </p:sp>
      <p:sp>
        <p:nvSpPr>
          <p:cNvPr id="1605" name="Google Shape;1605;p126"/>
          <p:cNvSpPr/>
          <p:nvPr/>
        </p:nvSpPr>
        <p:spPr>
          <a:xfrm>
            <a:off x="10132433" y="21736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06" name="Google Shape;1606;p126"/>
          <p:cNvSpPr/>
          <p:nvPr/>
        </p:nvSpPr>
        <p:spPr>
          <a:xfrm>
            <a:off x="8430067" y="6501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07" name="Google Shape;1607;p126"/>
          <p:cNvSpPr/>
          <p:nvPr/>
        </p:nvSpPr>
        <p:spPr>
          <a:xfrm>
            <a:off x="10078200" y="57750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08" name="Google Shape;1608;p126"/>
          <p:cNvSpPr/>
          <p:nvPr/>
        </p:nvSpPr>
        <p:spPr>
          <a:xfrm>
            <a:off x="8430067" y="1918967"/>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09" name="Google Shape;1609;p126"/>
          <p:cNvSpPr/>
          <p:nvPr/>
        </p:nvSpPr>
        <p:spPr>
          <a:xfrm>
            <a:off x="10132433" y="26824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10" name="Google Shape;1610;p126"/>
          <p:cNvSpPr/>
          <p:nvPr/>
        </p:nvSpPr>
        <p:spPr>
          <a:xfrm>
            <a:off x="10078200" y="650133"/>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11" name="Google Shape;1611;p126"/>
          <p:cNvSpPr/>
          <p:nvPr/>
        </p:nvSpPr>
        <p:spPr>
          <a:xfrm>
            <a:off x="106725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3</a:t>
            </a:r>
            <a:endParaRPr sz="1467">
              <a:solidFill>
                <a:srgbClr val="000000"/>
              </a:solidFill>
              <a:latin typeface="Roboto"/>
              <a:ea typeface="Roboto"/>
              <a:cs typeface="Roboto"/>
              <a:sym typeface="Roboto"/>
            </a:endParaRPr>
          </a:p>
        </p:txBody>
      </p:sp>
      <p:sp>
        <p:nvSpPr>
          <p:cNvPr id="1612" name="Google Shape;1612;p126"/>
          <p:cNvSpPr/>
          <p:nvPr/>
        </p:nvSpPr>
        <p:spPr>
          <a:xfrm>
            <a:off x="109049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4</a:t>
            </a:r>
            <a:endParaRPr sz="1467">
              <a:solidFill>
                <a:srgbClr val="000000"/>
              </a:solidFill>
              <a:latin typeface="Roboto"/>
              <a:ea typeface="Roboto"/>
              <a:cs typeface="Roboto"/>
              <a:sym typeface="Roboto"/>
            </a:endParaRPr>
          </a:p>
        </p:txBody>
      </p:sp>
      <p:sp>
        <p:nvSpPr>
          <p:cNvPr id="1613" name="Google Shape;1613;p126"/>
          <p:cNvSpPr/>
          <p:nvPr/>
        </p:nvSpPr>
        <p:spPr>
          <a:xfrm>
            <a:off x="11137333" y="5237600"/>
            <a:ext cx="232400" cy="206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 sz="1467">
                <a:solidFill>
                  <a:srgbClr val="000000"/>
                </a:solidFill>
                <a:latin typeface="Roboto"/>
                <a:ea typeface="Roboto"/>
                <a:cs typeface="Roboto"/>
                <a:sym typeface="Roboto"/>
              </a:rPr>
              <a:t>5</a:t>
            </a:r>
            <a:endParaRPr sz="1467">
              <a:solidFill>
                <a:srgbClr val="000000"/>
              </a:solidFill>
              <a:latin typeface="Roboto"/>
              <a:ea typeface="Roboto"/>
              <a:cs typeface="Roboto"/>
              <a:sym typeface="Roboto"/>
            </a:endParaRPr>
          </a:p>
        </p:txBody>
      </p:sp>
      <p:sp>
        <p:nvSpPr>
          <p:cNvPr id="1614" name="Google Shape;1614;p126"/>
          <p:cNvSpPr txBox="1"/>
          <p:nvPr/>
        </p:nvSpPr>
        <p:spPr>
          <a:xfrm>
            <a:off x="7804867" y="388667"/>
            <a:ext cx="625200" cy="1231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 sz="800">
                <a:solidFill>
                  <a:srgbClr val="595959"/>
                </a:solidFill>
                <a:latin typeface="Roboto"/>
                <a:ea typeface="Roboto"/>
                <a:cs typeface="Roboto"/>
                <a:sym typeface="Roboto"/>
              </a:rPr>
              <a:t>Milestone #</a:t>
            </a:r>
            <a:endParaRPr sz="800">
              <a:solidFill>
                <a:srgbClr val="595959"/>
              </a:solidFill>
              <a:latin typeface="Roboto"/>
              <a:ea typeface="Roboto"/>
              <a:cs typeface="Roboto"/>
              <a:sym typeface="Roboto"/>
            </a:endParaRPr>
          </a:p>
        </p:txBody>
      </p:sp>
      <p:cxnSp>
        <p:nvCxnSpPr>
          <p:cNvPr id="1615" name="Google Shape;1615;p126"/>
          <p:cNvCxnSpPr>
            <a:stCxn id="1614" idx="2"/>
          </p:cNvCxnSpPr>
          <p:nvPr/>
        </p:nvCxnSpPr>
        <p:spPr>
          <a:xfrm>
            <a:off x="8117467" y="511778"/>
            <a:ext cx="346800" cy="168600"/>
          </a:xfrm>
          <a:prstGeom prst="straightConnector1">
            <a:avLst/>
          </a:prstGeom>
          <a:noFill/>
          <a:ln cap="flat" cmpd="sng" w="9525">
            <a:solidFill>
              <a:schemeClr val="dk2"/>
            </a:solidFill>
            <a:prstDash val="solid"/>
            <a:round/>
            <a:headEnd len="sm" w="sm" type="none"/>
            <a:tailEnd len="sm" w="sm" type="none"/>
          </a:ln>
        </p:spPr>
      </p:cxnSp>
      <p:pic>
        <p:nvPicPr>
          <p:cNvPr id="1616" name="Google Shape;1616;p126" title="File:Eo circle green white checkmark.svg - Wikimedia Commons"/>
          <p:cNvPicPr preferRelativeResize="0"/>
          <p:nvPr/>
        </p:nvPicPr>
        <p:blipFill rotWithShape="1">
          <a:blip r:embed="rId3">
            <a:alphaModFix/>
          </a:blip>
          <a:srcRect b="0" l="0" r="0" t="0"/>
          <a:stretch/>
        </p:blipFill>
        <p:spPr>
          <a:xfrm>
            <a:off x="8486503" y="5756636"/>
            <a:ext cx="243664" cy="243664"/>
          </a:xfrm>
          <a:prstGeom prst="rect">
            <a:avLst/>
          </a:prstGeom>
          <a:noFill/>
          <a:ln>
            <a:noFill/>
          </a:ln>
        </p:spPr>
      </p:pic>
      <p:pic>
        <p:nvPicPr>
          <p:cNvPr id="1617" name="Google Shape;1617;p126" title="File:Eo circle green white checkmark.svg - Wikimedia Commons"/>
          <p:cNvPicPr preferRelativeResize="0"/>
          <p:nvPr/>
        </p:nvPicPr>
        <p:blipFill rotWithShape="1">
          <a:blip r:embed="rId3">
            <a:alphaModFix/>
          </a:blip>
          <a:srcRect b="0" l="0" r="0" t="0"/>
          <a:stretch/>
        </p:blipFill>
        <p:spPr>
          <a:xfrm>
            <a:off x="10666903" y="5219169"/>
            <a:ext cx="243664" cy="24366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27"/>
          <p:cNvSpPr/>
          <p:nvPr/>
        </p:nvSpPr>
        <p:spPr>
          <a:xfrm>
            <a:off x="7986250" y="2790299"/>
            <a:ext cx="3030756" cy="1879876"/>
          </a:xfrm>
          <a:prstGeom prst="rect">
            <a:avLst/>
          </a:prstGeom>
          <a:solidFill>
            <a:srgbClr val="D8D8D8">
              <a:alpha val="41960"/>
            </a:srgbClr>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r">
              <a:spcBef>
                <a:spcPts val="0"/>
              </a:spcBef>
              <a:spcAft>
                <a:spcPts val="0"/>
              </a:spcAft>
              <a:buNone/>
            </a:pPr>
            <a:r>
              <a:rPr lang="en" sz="1800">
                <a:solidFill>
                  <a:schemeClr val="dk2"/>
                </a:solidFill>
                <a:latin typeface="Calibri"/>
                <a:ea typeface="Calibri"/>
                <a:cs typeface="Calibri"/>
                <a:sym typeface="Calibri"/>
              </a:rPr>
              <a:t>Supported</a:t>
            </a:r>
            <a:endParaRPr/>
          </a:p>
        </p:txBody>
      </p:sp>
      <p:sp>
        <p:nvSpPr>
          <p:cNvPr id="1624" name="Google Shape;1624;p127"/>
          <p:cNvSpPr/>
          <p:nvPr/>
        </p:nvSpPr>
        <p:spPr>
          <a:xfrm>
            <a:off x="211015" y="2839537"/>
            <a:ext cx="3072959" cy="1776890"/>
          </a:xfrm>
          <a:prstGeom prst="rect">
            <a:avLst/>
          </a:prstGeom>
          <a:solidFill>
            <a:srgbClr val="D8D8D8">
              <a:alpha val="41960"/>
            </a:srgbClr>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chemeClr val="dk2"/>
                </a:solidFill>
                <a:latin typeface="Calibri"/>
                <a:ea typeface="Calibri"/>
                <a:cs typeface="Calibri"/>
                <a:sym typeface="Calibri"/>
              </a:rPr>
              <a:t>Supported</a:t>
            </a:r>
            <a:endParaRPr/>
          </a:p>
        </p:txBody>
      </p:sp>
      <p:sp>
        <p:nvSpPr>
          <p:cNvPr id="1625" name="Google Shape;1625;p127"/>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Build Phase </a:t>
            </a:r>
            <a:endParaRPr b="1" sz="3200">
              <a:solidFill>
                <a:schemeClr val="lt1"/>
              </a:solidFill>
              <a:latin typeface="Gill Sans"/>
              <a:ea typeface="Gill Sans"/>
              <a:cs typeface="Gill Sans"/>
              <a:sym typeface="Gill Sans"/>
            </a:endParaRPr>
          </a:p>
        </p:txBody>
      </p:sp>
      <p:grpSp>
        <p:nvGrpSpPr>
          <p:cNvPr id="1626" name="Google Shape;1626;p127"/>
          <p:cNvGrpSpPr/>
          <p:nvPr/>
        </p:nvGrpSpPr>
        <p:grpSpPr>
          <a:xfrm>
            <a:off x="11195974" y="1339615"/>
            <a:ext cx="967993" cy="5413985"/>
            <a:chOff x="11234794" y="92797"/>
            <a:chExt cx="967993" cy="5413985"/>
          </a:xfrm>
        </p:grpSpPr>
        <p:pic>
          <p:nvPicPr>
            <p:cNvPr id="1627" name="Google Shape;1627;p127"/>
            <p:cNvPicPr preferRelativeResize="0"/>
            <p:nvPr/>
          </p:nvPicPr>
          <p:blipFill rotWithShape="1">
            <a:blip r:embed="rId3">
              <a:alphaModFix/>
            </a:blip>
            <a:srcRect b="16014" l="0" r="0" t="5727"/>
            <a:stretch/>
          </p:blipFill>
          <p:spPr>
            <a:xfrm>
              <a:off x="11234794" y="4971251"/>
              <a:ext cx="967993" cy="535531"/>
            </a:xfrm>
            <a:prstGeom prst="rect">
              <a:avLst/>
            </a:prstGeom>
            <a:noFill/>
            <a:ln>
              <a:noFill/>
            </a:ln>
          </p:spPr>
        </p:pic>
        <p:pic>
          <p:nvPicPr>
            <p:cNvPr id="1628" name="Google Shape;1628;p127"/>
            <p:cNvPicPr preferRelativeResize="0"/>
            <p:nvPr/>
          </p:nvPicPr>
          <p:blipFill rotWithShape="1">
            <a:blip r:embed="rId4">
              <a:alphaModFix/>
            </a:blip>
            <a:srcRect b="0" l="0" r="0" t="0"/>
            <a:stretch/>
          </p:blipFill>
          <p:spPr>
            <a:xfrm>
              <a:off x="11456120" y="92797"/>
              <a:ext cx="647714" cy="645315"/>
            </a:xfrm>
            <a:prstGeom prst="rect">
              <a:avLst/>
            </a:prstGeom>
            <a:noFill/>
            <a:ln>
              <a:noFill/>
            </a:ln>
          </p:spPr>
        </p:pic>
      </p:grpSp>
      <p:sp>
        <p:nvSpPr>
          <p:cNvPr id="1629" name="Google Shape;1629;p127"/>
          <p:cNvSpPr/>
          <p:nvPr/>
        </p:nvSpPr>
        <p:spPr>
          <a:xfrm>
            <a:off x="419127" y="4781014"/>
            <a:ext cx="4943075" cy="1963720"/>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rgbClr val="000000"/>
                </a:solidFill>
                <a:latin typeface="Arial"/>
                <a:ea typeface="Arial"/>
                <a:cs typeface="Arial"/>
                <a:sym typeface="Arial"/>
              </a:rPr>
              <a:t>Zambia</a:t>
            </a:r>
            <a:endParaRPr/>
          </a:p>
        </p:txBody>
      </p:sp>
      <p:pic>
        <p:nvPicPr>
          <p:cNvPr descr="Bank with solid fill" id="1630" name="Google Shape;1630;p127"/>
          <p:cNvPicPr preferRelativeResize="0"/>
          <p:nvPr/>
        </p:nvPicPr>
        <p:blipFill rotWithShape="1">
          <a:blip r:embed="rId5">
            <a:alphaModFix/>
          </a:blip>
          <a:srcRect b="0" l="0" r="0" t="0"/>
          <a:stretch/>
        </p:blipFill>
        <p:spPr>
          <a:xfrm>
            <a:off x="1725542" y="5493257"/>
            <a:ext cx="497775" cy="497775"/>
          </a:xfrm>
          <a:prstGeom prst="rect">
            <a:avLst/>
          </a:prstGeom>
          <a:noFill/>
          <a:ln>
            <a:noFill/>
          </a:ln>
        </p:spPr>
      </p:pic>
      <p:cxnSp>
        <p:nvCxnSpPr>
          <p:cNvPr id="1631" name="Google Shape;1631;p127"/>
          <p:cNvCxnSpPr/>
          <p:nvPr/>
        </p:nvCxnSpPr>
        <p:spPr>
          <a:xfrm>
            <a:off x="2223318" y="5742145"/>
            <a:ext cx="212664" cy="0"/>
          </a:xfrm>
          <a:prstGeom prst="straightConnector1">
            <a:avLst/>
          </a:prstGeom>
          <a:noFill/>
          <a:ln cap="flat" cmpd="sng" w="9525">
            <a:solidFill>
              <a:schemeClr val="accent1"/>
            </a:solidFill>
            <a:prstDash val="solid"/>
            <a:miter lim="800000"/>
            <a:headEnd len="sm" w="sm" type="none"/>
            <a:tailEnd len="sm" w="sm" type="none"/>
          </a:ln>
        </p:spPr>
      </p:cxnSp>
      <p:cxnSp>
        <p:nvCxnSpPr>
          <p:cNvPr id="1632" name="Google Shape;1632;p127"/>
          <p:cNvCxnSpPr/>
          <p:nvPr/>
        </p:nvCxnSpPr>
        <p:spPr>
          <a:xfrm flipH="1" rot="10800000">
            <a:off x="3136757" y="5299308"/>
            <a:ext cx="684803" cy="413377"/>
          </a:xfrm>
          <a:prstGeom prst="straightConnector1">
            <a:avLst/>
          </a:prstGeom>
          <a:noFill/>
          <a:ln cap="flat" cmpd="sng" w="9525">
            <a:solidFill>
              <a:schemeClr val="accent1"/>
            </a:solidFill>
            <a:prstDash val="solid"/>
            <a:miter lim="800000"/>
            <a:headEnd len="sm" w="sm" type="none"/>
            <a:tailEnd len="sm" w="sm" type="none"/>
          </a:ln>
        </p:spPr>
      </p:cxnSp>
      <p:sp>
        <p:nvSpPr>
          <p:cNvPr id="1633" name="Google Shape;1633;p127"/>
          <p:cNvSpPr txBox="1"/>
          <p:nvPr/>
        </p:nvSpPr>
        <p:spPr>
          <a:xfrm>
            <a:off x="1494162" y="6029660"/>
            <a:ext cx="1015150" cy="24622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Source DFSP</a:t>
            </a:r>
            <a:endParaRPr/>
          </a:p>
        </p:txBody>
      </p:sp>
      <p:grpSp>
        <p:nvGrpSpPr>
          <p:cNvPr id="1634" name="Google Shape;1634;p127"/>
          <p:cNvGrpSpPr/>
          <p:nvPr/>
        </p:nvGrpSpPr>
        <p:grpSpPr>
          <a:xfrm>
            <a:off x="3654922" y="5928391"/>
            <a:ext cx="981635" cy="786041"/>
            <a:chOff x="3654922" y="5928391"/>
            <a:chExt cx="981635" cy="786041"/>
          </a:xfrm>
        </p:grpSpPr>
        <p:grpSp>
          <p:nvGrpSpPr>
            <p:cNvPr id="1635" name="Google Shape;1635;p127"/>
            <p:cNvGrpSpPr/>
            <p:nvPr/>
          </p:nvGrpSpPr>
          <p:grpSpPr>
            <a:xfrm>
              <a:off x="3918808" y="5928391"/>
              <a:ext cx="479938" cy="479938"/>
              <a:chOff x="3653155" y="3887469"/>
              <a:chExt cx="360000" cy="360000"/>
            </a:xfrm>
          </p:grpSpPr>
          <p:pic>
            <p:nvPicPr>
              <p:cNvPr descr="Single gear with solid fill" id="1636" name="Google Shape;1636;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637" name="Google Shape;1637;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grpSp>
        <p:sp>
          <p:nvSpPr>
            <p:cNvPr id="1638" name="Google Shape;1638;p127"/>
            <p:cNvSpPr txBox="1"/>
            <p:nvPr/>
          </p:nvSpPr>
          <p:spPr>
            <a:xfrm>
              <a:off x="3654922" y="6406655"/>
              <a:ext cx="981635"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Existing </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national system</a:t>
              </a:r>
              <a:endParaRPr/>
            </a:p>
          </p:txBody>
        </p:sp>
      </p:grpSp>
      <p:cxnSp>
        <p:nvCxnSpPr>
          <p:cNvPr id="1639" name="Google Shape;1639;p127"/>
          <p:cNvCxnSpPr/>
          <p:nvPr/>
        </p:nvCxnSpPr>
        <p:spPr>
          <a:xfrm>
            <a:off x="1113134" y="5742145"/>
            <a:ext cx="497775" cy="0"/>
          </a:xfrm>
          <a:prstGeom prst="straightConnector1">
            <a:avLst/>
          </a:prstGeom>
          <a:noFill/>
          <a:ln cap="flat" cmpd="sng" w="9525">
            <a:solidFill>
              <a:schemeClr val="accent1"/>
            </a:solidFill>
            <a:prstDash val="solid"/>
            <a:miter lim="800000"/>
            <a:headEnd len="sm" w="sm" type="none"/>
            <a:tailEnd len="sm" w="sm" type="none"/>
          </a:ln>
        </p:spPr>
      </p:cxnSp>
      <p:sp>
        <p:nvSpPr>
          <p:cNvPr id="1640" name="Google Shape;1640;p127"/>
          <p:cNvSpPr/>
          <p:nvPr/>
        </p:nvSpPr>
        <p:spPr>
          <a:xfrm rot="-5400000">
            <a:off x="2238303" y="5810043"/>
            <a:ext cx="716837" cy="269763"/>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FFFF"/>
                </a:solidFill>
                <a:latin typeface="Arial"/>
                <a:ea typeface="Arial"/>
                <a:cs typeface="Arial"/>
                <a:sym typeface="Arial"/>
              </a:rPr>
              <a:t>Payment</a:t>
            </a:r>
            <a:endParaRPr/>
          </a:p>
          <a:p>
            <a:pPr indent="0" lvl="0" marL="0" marR="0" rtl="0" algn="ctr">
              <a:spcBef>
                <a:spcPts val="0"/>
              </a:spcBef>
              <a:spcAft>
                <a:spcPts val="0"/>
              </a:spcAft>
              <a:buNone/>
            </a:pPr>
            <a:r>
              <a:rPr lang="en" sz="1000">
                <a:solidFill>
                  <a:srgbClr val="FFFFFF"/>
                </a:solidFill>
                <a:latin typeface="Arial"/>
                <a:ea typeface="Arial"/>
                <a:cs typeface="Arial"/>
                <a:sym typeface="Arial"/>
              </a:rPr>
              <a:t> Manager</a:t>
            </a:r>
            <a:endParaRPr/>
          </a:p>
        </p:txBody>
      </p:sp>
      <p:grpSp>
        <p:nvGrpSpPr>
          <p:cNvPr id="1641" name="Google Shape;1641;p127"/>
          <p:cNvGrpSpPr/>
          <p:nvPr/>
        </p:nvGrpSpPr>
        <p:grpSpPr>
          <a:xfrm>
            <a:off x="3895389" y="4933572"/>
            <a:ext cx="479938" cy="479938"/>
            <a:chOff x="3653155" y="3887469"/>
            <a:chExt cx="360000" cy="360000"/>
          </a:xfrm>
        </p:grpSpPr>
        <p:pic>
          <p:nvPicPr>
            <p:cNvPr descr="Single gear with solid fill" id="1642" name="Google Shape;1642;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643" name="Google Shape;1643;p127"/>
            <p:cNvSpPr/>
            <p:nvPr/>
          </p:nvSpPr>
          <p:spPr>
            <a:xfrm>
              <a:off x="3658235" y="3897629"/>
              <a:ext cx="341630" cy="341630"/>
            </a:xfrm>
            <a:prstGeom prst="ellipse">
              <a:avLst/>
            </a:pr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grpSp>
      <p:sp>
        <p:nvSpPr>
          <p:cNvPr id="1644" name="Google Shape;1644;p127"/>
          <p:cNvSpPr txBox="1"/>
          <p:nvPr/>
        </p:nvSpPr>
        <p:spPr>
          <a:xfrm>
            <a:off x="3799128" y="5390526"/>
            <a:ext cx="1482269"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Emulated </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National IIPS</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(Mojaloop)</a:t>
            </a:r>
            <a:endParaRPr/>
          </a:p>
        </p:txBody>
      </p:sp>
      <p:cxnSp>
        <p:nvCxnSpPr>
          <p:cNvPr id="1645" name="Google Shape;1645;p127"/>
          <p:cNvCxnSpPr/>
          <p:nvPr/>
        </p:nvCxnSpPr>
        <p:spPr>
          <a:xfrm>
            <a:off x="3135828" y="5806733"/>
            <a:ext cx="500564" cy="380153"/>
          </a:xfrm>
          <a:prstGeom prst="straightConnector1">
            <a:avLst/>
          </a:prstGeom>
          <a:noFill/>
          <a:ln cap="flat" cmpd="sng" w="9525">
            <a:solidFill>
              <a:schemeClr val="accent1"/>
            </a:solidFill>
            <a:prstDash val="solid"/>
            <a:miter lim="800000"/>
            <a:headEnd len="sm" w="sm" type="none"/>
            <a:tailEnd len="sm" w="sm" type="none"/>
          </a:ln>
        </p:spPr>
      </p:cxnSp>
      <p:sp>
        <p:nvSpPr>
          <p:cNvPr id="1646" name="Google Shape;1646;p127"/>
          <p:cNvSpPr/>
          <p:nvPr/>
        </p:nvSpPr>
        <p:spPr>
          <a:xfrm>
            <a:off x="1161154" y="3100735"/>
            <a:ext cx="2068313" cy="1471982"/>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00">
                <a:solidFill>
                  <a:srgbClr val="000000"/>
                </a:solidFill>
                <a:latin typeface="Roboto"/>
                <a:ea typeface="Roboto"/>
                <a:cs typeface="Roboto"/>
                <a:sym typeface="Roboto"/>
              </a:rPr>
              <a:t>Participating Country</a:t>
            </a:r>
            <a:endParaRPr/>
          </a:p>
        </p:txBody>
      </p:sp>
      <p:pic>
        <p:nvPicPr>
          <p:cNvPr descr="User with solid fill" id="1647" name="Google Shape;1647;p127"/>
          <p:cNvPicPr preferRelativeResize="0"/>
          <p:nvPr/>
        </p:nvPicPr>
        <p:blipFill rotWithShape="1">
          <a:blip r:embed="rId7">
            <a:alphaModFix/>
          </a:blip>
          <a:srcRect b="0" l="0" r="0" t="0"/>
          <a:stretch/>
        </p:blipFill>
        <p:spPr>
          <a:xfrm>
            <a:off x="463721" y="3578085"/>
            <a:ext cx="617986" cy="617986"/>
          </a:xfrm>
          <a:prstGeom prst="rect">
            <a:avLst/>
          </a:prstGeom>
          <a:noFill/>
          <a:ln>
            <a:noFill/>
          </a:ln>
        </p:spPr>
      </p:pic>
      <p:pic>
        <p:nvPicPr>
          <p:cNvPr descr="Bank with solid fill" id="1648" name="Google Shape;1648;p127"/>
          <p:cNvPicPr preferRelativeResize="0"/>
          <p:nvPr/>
        </p:nvPicPr>
        <p:blipFill rotWithShape="1">
          <a:blip r:embed="rId5">
            <a:alphaModFix/>
          </a:blip>
          <a:srcRect b="0" l="0" r="0" t="0"/>
          <a:stretch/>
        </p:blipFill>
        <p:spPr>
          <a:xfrm>
            <a:off x="1699578" y="3615426"/>
            <a:ext cx="497775" cy="497775"/>
          </a:xfrm>
          <a:prstGeom prst="rect">
            <a:avLst/>
          </a:prstGeom>
          <a:noFill/>
          <a:ln>
            <a:noFill/>
          </a:ln>
        </p:spPr>
      </p:pic>
      <p:grpSp>
        <p:nvGrpSpPr>
          <p:cNvPr id="1649" name="Google Shape;1649;p127"/>
          <p:cNvGrpSpPr/>
          <p:nvPr/>
        </p:nvGrpSpPr>
        <p:grpSpPr>
          <a:xfrm>
            <a:off x="2404660" y="3633264"/>
            <a:ext cx="479938" cy="479938"/>
            <a:chOff x="3653155" y="3887469"/>
            <a:chExt cx="360000" cy="360000"/>
          </a:xfrm>
        </p:grpSpPr>
        <p:pic>
          <p:nvPicPr>
            <p:cNvPr descr="Single gear with solid fill" id="1650" name="Google Shape;1650;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651" name="Google Shape;1651;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grpSp>
        <p:nvGrpSpPr>
          <p:cNvPr id="1652" name="Google Shape;1652;p127"/>
          <p:cNvGrpSpPr/>
          <p:nvPr/>
        </p:nvGrpSpPr>
        <p:grpSpPr>
          <a:xfrm>
            <a:off x="7663410" y="2015021"/>
            <a:ext cx="1048432" cy="785248"/>
            <a:chOff x="6181057" y="2232886"/>
            <a:chExt cx="1048432" cy="785248"/>
          </a:xfrm>
        </p:grpSpPr>
        <p:grpSp>
          <p:nvGrpSpPr>
            <p:cNvPr id="1653" name="Google Shape;1653;p127"/>
            <p:cNvGrpSpPr/>
            <p:nvPr/>
          </p:nvGrpSpPr>
          <p:grpSpPr>
            <a:xfrm>
              <a:off x="6453572" y="2232886"/>
              <a:ext cx="579055" cy="536852"/>
              <a:chOff x="5252938" y="1415108"/>
              <a:chExt cx="434348" cy="402691"/>
            </a:xfrm>
          </p:grpSpPr>
          <p:pic>
            <p:nvPicPr>
              <p:cNvPr descr="Bank with solid fill" id="1654" name="Google Shape;1654;p127"/>
              <p:cNvPicPr preferRelativeResize="0"/>
              <p:nvPr/>
            </p:nvPicPr>
            <p:blipFill rotWithShape="1">
              <a:blip r:embed="rId5">
                <a:alphaModFix/>
              </a:blip>
              <a:srcRect b="0" l="0" r="0" t="0"/>
              <a:stretch/>
            </p:blipFill>
            <p:spPr>
              <a:xfrm>
                <a:off x="5252938" y="1415108"/>
                <a:ext cx="373380" cy="373380"/>
              </a:xfrm>
              <a:prstGeom prst="rect">
                <a:avLst/>
              </a:prstGeom>
              <a:noFill/>
              <a:ln>
                <a:noFill/>
              </a:ln>
            </p:spPr>
          </p:pic>
          <p:sp>
            <p:nvSpPr>
              <p:cNvPr id="1655" name="Google Shape;1655;p127"/>
              <p:cNvSpPr/>
              <p:nvPr/>
            </p:nvSpPr>
            <p:spPr>
              <a:xfrm>
                <a:off x="5471286" y="1601799"/>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rgbClr val="000000"/>
                    </a:solidFill>
                    <a:latin typeface="Roboto"/>
                    <a:ea typeface="Roboto"/>
                    <a:cs typeface="Roboto"/>
                    <a:sym typeface="Roboto"/>
                  </a:rPr>
                  <a:t>$</a:t>
                </a:r>
                <a:endParaRPr/>
              </a:p>
            </p:txBody>
          </p:sp>
        </p:grpSp>
        <p:sp>
          <p:nvSpPr>
            <p:cNvPr id="1656" name="Google Shape;1656;p127"/>
            <p:cNvSpPr txBox="1"/>
            <p:nvPr/>
          </p:nvSpPr>
          <p:spPr>
            <a:xfrm>
              <a:off x="6181057" y="2741135"/>
              <a:ext cx="104843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FX Provider</a:t>
              </a:r>
              <a:endParaRPr/>
            </a:p>
          </p:txBody>
        </p:sp>
      </p:grpSp>
      <p:grpSp>
        <p:nvGrpSpPr>
          <p:cNvPr id="1657" name="Google Shape;1657;p127"/>
          <p:cNvGrpSpPr/>
          <p:nvPr/>
        </p:nvGrpSpPr>
        <p:grpSpPr>
          <a:xfrm>
            <a:off x="4395250" y="3893702"/>
            <a:ext cx="479938" cy="479938"/>
            <a:chOff x="3653155" y="3887469"/>
            <a:chExt cx="360000" cy="360000"/>
          </a:xfrm>
        </p:grpSpPr>
        <p:pic>
          <p:nvPicPr>
            <p:cNvPr descr="Acquisition with solid fill" id="1658" name="Google Shape;1658;p127"/>
            <p:cNvPicPr preferRelativeResize="0"/>
            <p:nvPr/>
          </p:nvPicPr>
          <p:blipFill rotWithShape="1">
            <a:blip r:embed="rId8">
              <a:alphaModFix/>
            </a:blip>
            <a:srcRect b="0" l="0" r="0" t="0"/>
            <a:stretch/>
          </p:blipFill>
          <p:spPr>
            <a:xfrm>
              <a:off x="3653155" y="3887469"/>
              <a:ext cx="360000" cy="360000"/>
            </a:xfrm>
            <a:prstGeom prst="rect">
              <a:avLst/>
            </a:prstGeom>
            <a:noFill/>
            <a:ln>
              <a:noFill/>
            </a:ln>
          </p:spPr>
        </p:pic>
        <p:sp>
          <p:nvSpPr>
            <p:cNvPr id="1659" name="Google Shape;1659;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cxnSp>
        <p:nvCxnSpPr>
          <p:cNvPr id="1660" name="Google Shape;1660;p127"/>
          <p:cNvCxnSpPr/>
          <p:nvPr/>
        </p:nvCxnSpPr>
        <p:spPr>
          <a:xfrm>
            <a:off x="2154041" y="3880853"/>
            <a:ext cx="212664" cy="0"/>
          </a:xfrm>
          <a:prstGeom prst="straightConnector1">
            <a:avLst/>
          </a:prstGeom>
          <a:noFill/>
          <a:ln cap="flat" cmpd="sng" w="9525">
            <a:solidFill>
              <a:schemeClr val="accent1"/>
            </a:solidFill>
            <a:prstDash val="solid"/>
            <a:miter lim="800000"/>
            <a:headEnd len="sm" w="sm" type="none"/>
            <a:tailEnd len="sm" w="sm" type="none"/>
          </a:ln>
        </p:spPr>
      </p:cxnSp>
      <p:cxnSp>
        <p:nvCxnSpPr>
          <p:cNvPr id="1661" name="Google Shape;1661;p127"/>
          <p:cNvCxnSpPr/>
          <p:nvPr/>
        </p:nvCxnSpPr>
        <p:spPr>
          <a:xfrm flipH="1" rot="10800000">
            <a:off x="4214490" y="4375452"/>
            <a:ext cx="237757" cy="481948"/>
          </a:xfrm>
          <a:prstGeom prst="straightConnector1">
            <a:avLst/>
          </a:prstGeom>
          <a:noFill/>
          <a:ln cap="flat" cmpd="sng" w="9525">
            <a:solidFill>
              <a:schemeClr val="accent1"/>
            </a:solidFill>
            <a:prstDash val="solid"/>
            <a:miter lim="800000"/>
            <a:headEnd len="sm" w="sm" type="none"/>
            <a:tailEnd len="sm" w="sm" type="none"/>
          </a:ln>
        </p:spPr>
      </p:cxnSp>
      <p:sp>
        <p:nvSpPr>
          <p:cNvPr id="1662" name="Google Shape;1662;p127"/>
          <p:cNvSpPr txBox="1"/>
          <p:nvPr/>
        </p:nvSpPr>
        <p:spPr>
          <a:xfrm>
            <a:off x="1462735" y="4059977"/>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DFSP</a:t>
            </a:r>
            <a:endParaRPr/>
          </a:p>
        </p:txBody>
      </p:sp>
      <p:sp>
        <p:nvSpPr>
          <p:cNvPr id="1663" name="Google Shape;1663;p127"/>
          <p:cNvSpPr txBox="1"/>
          <p:nvPr/>
        </p:nvSpPr>
        <p:spPr>
          <a:xfrm>
            <a:off x="4064770" y="4413859"/>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grpSp>
        <p:nvGrpSpPr>
          <p:cNvPr id="1664" name="Google Shape;1664;p127"/>
          <p:cNvGrpSpPr/>
          <p:nvPr/>
        </p:nvGrpSpPr>
        <p:grpSpPr>
          <a:xfrm>
            <a:off x="5548365" y="3925683"/>
            <a:ext cx="1015150" cy="791961"/>
            <a:chOff x="6414662" y="3916738"/>
            <a:chExt cx="1015150" cy="791961"/>
          </a:xfrm>
        </p:grpSpPr>
        <p:grpSp>
          <p:nvGrpSpPr>
            <p:cNvPr id="1665" name="Google Shape;1665;p127"/>
            <p:cNvGrpSpPr/>
            <p:nvPr/>
          </p:nvGrpSpPr>
          <p:grpSpPr>
            <a:xfrm>
              <a:off x="6687741" y="3916738"/>
              <a:ext cx="479938" cy="479938"/>
              <a:chOff x="3653155" y="3887469"/>
              <a:chExt cx="360000" cy="360000"/>
            </a:xfrm>
          </p:grpSpPr>
          <p:pic>
            <p:nvPicPr>
              <p:cNvPr descr="Acquisition with solid fill" id="1666" name="Google Shape;1666;p127"/>
              <p:cNvPicPr preferRelativeResize="0"/>
              <p:nvPr/>
            </p:nvPicPr>
            <p:blipFill rotWithShape="1">
              <a:blip r:embed="rId8">
                <a:alphaModFix/>
              </a:blip>
              <a:srcRect b="0" l="0" r="0" t="0"/>
              <a:stretch/>
            </p:blipFill>
            <p:spPr>
              <a:xfrm>
                <a:off x="3653155" y="3887469"/>
                <a:ext cx="360000" cy="360000"/>
              </a:xfrm>
              <a:prstGeom prst="rect">
                <a:avLst/>
              </a:prstGeom>
              <a:noFill/>
              <a:ln>
                <a:noFill/>
              </a:ln>
            </p:spPr>
          </p:pic>
          <p:sp>
            <p:nvSpPr>
              <p:cNvPr id="1667" name="Google Shape;1667;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668" name="Google Shape;1668;p127"/>
            <p:cNvSpPr txBox="1"/>
            <p:nvPr/>
          </p:nvSpPr>
          <p:spPr>
            <a:xfrm>
              <a:off x="6414662" y="4431700"/>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grpSp>
      <p:cxnSp>
        <p:nvCxnSpPr>
          <p:cNvPr id="1669" name="Google Shape;1669;p127"/>
          <p:cNvCxnSpPr>
            <a:stCxn id="1659" idx="7"/>
          </p:cNvCxnSpPr>
          <p:nvPr/>
        </p:nvCxnSpPr>
        <p:spPr>
          <a:xfrm flipH="1" rot="10800000">
            <a:off x="4790771" y="3545546"/>
            <a:ext cx="235200" cy="428400"/>
          </a:xfrm>
          <a:prstGeom prst="straightConnector1">
            <a:avLst/>
          </a:prstGeom>
          <a:noFill/>
          <a:ln cap="flat" cmpd="sng" w="9525">
            <a:solidFill>
              <a:schemeClr val="accent1"/>
            </a:solidFill>
            <a:prstDash val="solid"/>
            <a:miter lim="800000"/>
            <a:headEnd len="sm" w="sm" type="none"/>
            <a:tailEnd len="sm" w="sm" type="none"/>
          </a:ln>
        </p:spPr>
      </p:cxnSp>
      <p:cxnSp>
        <p:nvCxnSpPr>
          <p:cNvPr id="1670" name="Google Shape;1670;p127"/>
          <p:cNvCxnSpPr>
            <a:stCxn id="1667" idx="0"/>
          </p:cNvCxnSpPr>
          <p:nvPr/>
        </p:nvCxnSpPr>
        <p:spPr>
          <a:xfrm rot="10800000">
            <a:off x="5740940" y="3603828"/>
            <a:ext cx="315000" cy="335400"/>
          </a:xfrm>
          <a:prstGeom prst="straightConnector1">
            <a:avLst/>
          </a:prstGeom>
          <a:noFill/>
          <a:ln cap="flat" cmpd="sng" w="9525">
            <a:solidFill>
              <a:schemeClr val="accent1"/>
            </a:solidFill>
            <a:prstDash val="solid"/>
            <a:miter lim="800000"/>
            <a:headEnd len="sm" w="sm" type="none"/>
            <a:tailEnd len="sm" w="sm" type="none"/>
          </a:ln>
        </p:spPr>
      </p:cxnSp>
      <p:sp>
        <p:nvSpPr>
          <p:cNvPr id="1671" name="Google Shape;1671;p127"/>
          <p:cNvSpPr txBox="1"/>
          <p:nvPr/>
        </p:nvSpPr>
        <p:spPr>
          <a:xfrm>
            <a:off x="2092695" y="4059977"/>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Domestic</a:t>
            </a:r>
            <a:endParaRPr/>
          </a:p>
          <a:p>
            <a:pPr indent="0" lvl="0" marL="0" marR="0" rtl="0" algn="ctr">
              <a:spcBef>
                <a:spcPts val="0"/>
              </a:spcBef>
              <a:spcAft>
                <a:spcPts val="0"/>
              </a:spcAft>
              <a:buNone/>
            </a:pPr>
            <a:r>
              <a:rPr b="1" lang="en" sz="1200">
                <a:solidFill>
                  <a:srgbClr val="000000"/>
                </a:solidFill>
                <a:latin typeface="Roboto"/>
                <a:ea typeface="Roboto"/>
                <a:cs typeface="Roboto"/>
                <a:sym typeface="Roboto"/>
              </a:rPr>
              <a:t>IIPS</a:t>
            </a:r>
            <a:endParaRPr sz="1200">
              <a:solidFill>
                <a:srgbClr val="000000"/>
              </a:solidFill>
              <a:latin typeface="Roboto"/>
              <a:ea typeface="Roboto"/>
              <a:cs typeface="Roboto"/>
              <a:sym typeface="Roboto"/>
            </a:endParaRPr>
          </a:p>
        </p:txBody>
      </p:sp>
      <p:cxnSp>
        <p:nvCxnSpPr>
          <p:cNvPr id="1672" name="Google Shape;1672;p127"/>
          <p:cNvCxnSpPr/>
          <p:nvPr/>
        </p:nvCxnSpPr>
        <p:spPr>
          <a:xfrm flipH="1" rot="10800000">
            <a:off x="1362326" y="3873233"/>
            <a:ext cx="335956" cy="2984"/>
          </a:xfrm>
          <a:prstGeom prst="straightConnector1">
            <a:avLst/>
          </a:prstGeom>
          <a:noFill/>
          <a:ln cap="flat" cmpd="sng" w="9525">
            <a:solidFill>
              <a:schemeClr val="accent1"/>
            </a:solidFill>
            <a:prstDash val="solid"/>
            <a:miter lim="800000"/>
            <a:headEnd len="sm" w="sm" type="none"/>
            <a:tailEnd len="sm" w="sm" type="none"/>
          </a:ln>
        </p:spPr>
      </p:cxnSp>
      <p:grpSp>
        <p:nvGrpSpPr>
          <p:cNvPr id="1673" name="Google Shape;1673;p127"/>
          <p:cNvGrpSpPr/>
          <p:nvPr/>
        </p:nvGrpSpPr>
        <p:grpSpPr>
          <a:xfrm>
            <a:off x="8096472" y="3144444"/>
            <a:ext cx="2889077" cy="1482676"/>
            <a:chOff x="8373668" y="2243759"/>
            <a:chExt cx="2889077" cy="1482676"/>
          </a:xfrm>
        </p:grpSpPr>
        <p:pic>
          <p:nvPicPr>
            <p:cNvPr descr="User with solid fill" id="1674" name="Google Shape;1674;p127"/>
            <p:cNvPicPr preferRelativeResize="0"/>
            <p:nvPr/>
          </p:nvPicPr>
          <p:blipFill rotWithShape="1">
            <a:blip r:embed="rId7">
              <a:alphaModFix/>
            </a:blip>
            <a:srcRect b="0" l="0" r="0" t="0"/>
            <a:stretch/>
          </p:blipFill>
          <p:spPr>
            <a:xfrm>
              <a:off x="10589133" y="2707264"/>
              <a:ext cx="617986" cy="617986"/>
            </a:xfrm>
            <a:prstGeom prst="rect">
              <a:avLst/>
            </a:prstGeom>
            <a:noFill/>
            <a:ln>
              <a:noFill/>
            </a:ln>
          </p:spPr>
        </p:pic>
        <p:sp>
          <p:nvSpPr>
            <p:cNvPr id="1675" name="Google Shape;1675;p127"/>
            <p:cNvSpPr/>
            <p:nvPr/>
          </p:nvSpPr>
          <p:spPr>
            <a:xfrm>
              <a:off x="8373668" y="2243759"/>
              <a:ext cx="2068313" cy="1471982"/>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r>
                <a:rPr b="1" lang="en" sz="1400">
                  <a:solidFill>
                    <a:srgbClr val="000000"/>
                  </a:solidFill>
                  <a:latin typeface="Roboto"/>
                  <a:ea typeface="Roboto"/>
                  <a:cs typeface="Roboto"/>
                  <a:sym typeface="Roboto"/>
                </a:rPr>
                <a:t>Participating Country</a:t>
              </a:r>
              <a:endParaRPr/>
            </a:p>
          </p:txBody>
        </p:sp>
        <p:grpSp>
          <p:nvGrpSpPr>
            <p:cNvPr id="1676" name="Google Shape;1676;p127"/>
            <p:cNvGrpSpPr/>
            <p:nvPr/>
          </p:nvGrpSpPr>
          <p:grpSpPr>
            <a:xfrm>
              <a:off x="8779395" y="2776288"/>
              <a:ext cx="479938" cy="479938"/>
              <a:chOff x="3653155" y="3887469"/>
              <a:chExt cx="360000" cy="360000"/>
            </a:xfrm>
          </p:grpSpPr>
          <p:pic>
            <p:nvPicPr>
              <p:cNvPr descr="Single gear with solid fill" id="1677" name="Google Shape;1677;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678" name="Google Shape;1678;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679" name="Google Shape;1679;p127"/>
            <p:cNvSpPr txBox="1"/>
            <p:nvPr/>
          </p:nvSpPr>
          <p:spPr>
            <a:xfrm>
              <a:off x="8517779" y="3203001"/>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Domestic</a:t>
              </a:r>
              <a:endParaRPr/>
            </a:p>
            <a:p>
              <a:pPr indent="0" lvl="0" marL="0" marR="0" rtl="0" algn="ctr">
                <a:spcBef>
                  <a:spcPts val="0"/>
                </a:spcBef>
                <a:spcAft>
                  <a:spcPts val="0"/>
                </a:spcAft>
                <a:buNone/>
              </a:pPr>
              <a:r>
                <a:rPr b="1" lang="en" sz="1200">
                  <a:solidFill>
                    <a:srgbClr val="000000"/>
                  </a:solidFill>
                  <a:latin typeface="Roboto"/>
                  <a:ea typeface="Roboto"/>
                  <a:cs typeface="Roboto"/>
                  <a:sym typeface="Roboto"/>
                </a:rPr>
                <a:t>IIPS</a:t>
              </a:r>
              <a:endParaRPr sz="1200">
                <a:solidFill>
                  <a:srgbClr val="000000"/>
                </a:solidFill>
                <a:latin typeface="Roboto"/>
                <a:ea typeface="Roboto"/>
                <a:cs typeface="Roboto"/>
                <a:sym typeface="Roboto"/>
              </a:endParaRPr>
            </a:p>
          </p:txBody>
        </p:sp>
        <p:pic>
          <p:nvPicPr>
            <p:cNvPr descr="Bank with solid fill" id="1680" name="Google Shape;1680;p127"/>
            <p:cNvPicPr preferRelativeResize="0"/>
            <p:nvPr/>
          </p:nvPicPr>
          <p:blipFill rotWithShape="1">
            <a:blip r:embed="rId5">
              <a:alphaModFix/>
            </a:blip>
            <a:srcRect b="0" l="0" r="0" t="0"/>
            <a:stretch/>
          </p:blipFill>
          <p:spPr>
            <a:xfrm>
              <a:off x="9699522" y="2758450"/>
              <a:ext cx="497775" cy="497775"/>
            </a:xfrm>
            <a:prstGeom prst="rect">
              <a:avLst/>
            </a:prstGeom>
            <a:noFill/>
            <a:ln>
              <a:noFill/>
            </a:ln>
          </p:spPr>
        </p:pic>
        <p:sp>
          <p:nvSpPr>
            <p:cNvPr id="1681" name="Google Shape;1681;p127"/>
            <p:cNvSpPr txBox="1"/>
            <p:nvPr/>
          </p:nvSpPr>
          <p:spPr>
            <a:xfrm>
              <a:off x="9462678" y="3203001"/>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DFSP</a:t>
              </a:r>
              <a:endParaRPr/>
            </a:p>
          </p:txBody>
        </p:sp>
        <p:cxnSp>
          <p:nvCxnSpPr>
            <p:cNvPr id="1682" name="Google Shape;1682;p127"/>
            <p:cNvCxnSpPr/>
            <p:nvPr/>
          </p:nvCxnSpPr>
          <p:spPr>
            <a:xfrm>
              <a:off x="9373082" y="3016257"/>
              <a:ext cx="212664" cy="0"/>
            </a:xfrm>
            <a:prstGeom prst="straightConnector1">
              <a:avLst/>
            </a:prstGeom>
            <a:noFill/>
            <a:ln cap="flat" cmpd="sng" w="9525">
              <a:solidFill>
                <a:schemeClr val="accent1"/>
              </a:solidFill>
              <a:prstDash val="solid"/>
              <a:miter lim="800000"/>
              <a:headEnd len="sm" w="sm" type="none"/>
              <a:tailEnd len="sm" w="sm" type="none"/>
            </a:ln>
          </p:spPr>
        </p:cxnSp>
        <p:cxnSp>
          <p:nvCxnSpPr>
            <p:cNvPr id="1683" name="Google Shape;1683;p127"/>
            <p:cNvCxnSpPr/>
            <p:nvPr/>
          </p:nvCxnSpPr>
          <p:spPr>
            <a:xfrm flipH="1" rot="10800000">
              <a:off x="10292621" y="3016257"/>
              <a:ext cx="335956" cy="2984"/>
            </a:xfrm>
            <a:prstGeom prst="straightConnector1">
              <a:avLst/>
            </a:prstGeom>
            <a:noFill/>
            <a:ln cap="flat" cmpd="sng" w="9525">
              <a:solidFill>
                <a:schemeClr val="accent1"/>
              </a:solidFill>
              <a:prstDash val="solid"/>
              <a:miter lim="800000"/>
              <a:headEnd len="sm" w="sm" type="none"/>
              <a:tailEnd len="sm" w="sm" type="none"/>
            </a:ln>
          </p:spPr>
        </p:cxnSp>
        <p:sp>
          <p:nvSpPr>
            <p:cNvPr id="1684" name="Google Shape;1684;p127"/>
            <p:cNvSpPr txBox="1"/>
            <p:nvPr/>
          </p:nvSpPr>
          <p:spPr>
            <a:xfrm>
              <a:off x="10426314" y="3264770"/>
              <a:ext cx="8364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Citizen / </a:t>
              </a:r>
              <a:endParaRPr/>
            </a:p>
            <a:p>
              <a:pPr indent="0" lvl="0" marL="0" marR="0" rtl="0" algn="l">
                <a:spcBef>
                  <a:spcPts val="0"/>
                </a:spcBef>
                <a:spcAft>
                  <a:spcPts val="0"/>
                </a:spcAft>
                <a:buNone/>
              </a:pPr>
              <a:r>
                <a:rPr lang="en" sz="1200">
                  <a:solidFill>
                    <a:srgbClr val="000000"/>
                  </a:solidFill>
                  <a:latin typeface="Roboto"/>
                  <a:ea typeface="Roboto"/>
                  <a:cs typeface="Roboto"/>
                  <a:sym typeface="Roboto"/>
                </a:rPr>
                <a:t>Merchant</a:t>
              </a:r>
              <a:endParaRPr/>
            </a:p>
          </p:txBody>
        </p:sp>
      </p:grpSp>
      <p:sp>
        <p:nvSpPr>
          <p:cNvPr id="1685" name="Google Shape;1685;p127"/>
          <p:cNvSpPr txBox="1"/>
          <p:nvPr/>
        </p:nvSpPr>
        <p:spPr>
          <a:xfrm>
            <a:off x="351937" y="4117479"/>
            <a:ext cx="83643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Citizen / Merchant</a:t>
            </a:r>
            <a:endParaRPr/>
          </a:p>
        </p:txBody>
      </p:sp>
      <p:sp>
        <p:nvSpPr>
          <p:cNvPr id="1686" name="Google Shape;1686;p127"/>
          <p:cNvSpPr txBox="1"/>
          <p:nvPr/>
        </p:nvSpPr>
        <p:spPr>
          <a:xfrm>
            <a:off x="5865447" y="3241858"/>
            <a:ext cx="109120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FRMS</a:t>
            </a:r>
            <a:endParaRPr/>
          </a:p>
        </p:txBody>
      </p:sp>
      <p:sp>
        <p:nvSpPr>
          <p:cNvPr id="1687" name="Google Shape;1687;p127"/>
          <p:cNvSpPr/>
          <p:nvPr/>
        </p:nvSpPr>
        <p:spPr>
          <a:xfrm>
            <a:off x="1126907" y="5141202"/>
            <a:ext cx="1884144" cy="1249780"/>
          </a:xfrm>
          <a:prstGeom prst="roundRect">
            <a:avLst>
              <a:gd fmla="val 16667" name="adj"/>
            </a:avLst>
          </a:prstGeom>
          <a:noFill/>
          <a:ln cap="flat" cmpd="sng" w="28575">
            <a:solidFill>
              <a:schemeClr val="accent1"/>
            </a:solidFill>
            <a:prstDash val="dash"/>
            <a:miter lim="800000"/>
            <a:headEnd len="sm" w="sm" type="none"/>
            <a:tailEnd len="sm" w="sm" type="none"/>
          </a:ln>
        </p:spPr>
        <p:txBody>
          <a:bodyPr anchorCtr="0" anchor="t" bIns="45700" lIns="36000" spcFirstLastPara="1" rIns="36000" wrap="square" tIns="0">
            <a:noAutofit/>
          </a:bodyPr>
          <a:lstStyle/>
          <a:p>
            <a:pPr indent="0" lvl="0" marL="0" marR="0" rtl="0" algn="ctr">
              <a:spcBef>
                <a:spcPts val="0"/>
              </a:spcBef>
              <a:spcAft>
                <a:spcPts val="0"/>
              </a:spcAft>
              <a:buNone/>
            </a:pPr>
            <a:r>
              <a:rPr lang="en" sz="1200">
                <a:solidFill>
                  <a:schemeClr val="dk1"/>
                </a:solidFill>
                <a:latin typeface="Calibri"/>
                <a:ea typeface="Calibri"/>
                <a:cs typeface="Calibri"/>
                <a:sym typeface="Calibri"/>
              </a:rPr>
              <a:t>FI Administrative Boundary</a:t>
            </a:r>
            <a:endParaRPr/>
          </a:p>
        </p:txBody>
      </p:sp>
      <p:sp>
        <p:nvSpPr>
          <p:cNvPr id="1688" name="Google Shape;1688;p127"/>
          <p:cNvSpPr/>
          <p:nvPr/>
        </p:nvSpPr>
        <p:spPr>
          <a:xfrm>
            <a:off x="5784645" y="4766437"/>
            <a:ext cx="4956848" cy="1963720"/>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000">
                <a:solidFill>
                  <a:srgbClr val="000000"/>
                </a:solidFill>
                <a:latin typeface="Arial"/>
                <a:ea typeface="Arial"/>
                <a:cs typeface="Arial"/>
                <a:sym typeface="Arial"/>
              </a:rPr>
              <a:t>Malawi</a:t>
            </a:r>
            <a:endParaRPr/>
          </a:p>
        </p:txBody>
      </p:sp>
      <p:cxnSp>
        <p:nvCxnSpPr>
          <p:cNvPr id="1689" name="Google Shape;1689;p127"/>
          <p:cNvCxnSpPr/>
          <p:nvPr/>
        </p:nvCxnSpPr>
        <p:spPr>
          <a:xfrm>
            <a:off x="6699133" y="5309800"/>
            <a:ext cx="1304777" cy="402885"/>
          </a:xfrm>
          <a:prstGeom prst="straightConnector1">
            <a:avLst/>
          </a:prstGeom>
          <a:noFill/>
          <a:ln cap="flat" cmpd="sng" w="9525">
            <a:solidFill>
              <a:schemeClr val="accent1"/>
            </a:solidFill>
            <a:prstDash val="solid"/>
            <a:miter lim="800000"/>
            <a:headEnd len="sm" w="sm" type="none"/>
            <a:tailEnd len="sm" w="sm" type="none"/>
          </a:ln>
        </p:spPr>
      </p:cxnSp>
      <p:grpSp>
        <p:nvGrpSpPr>
          <p:cNvPr id="1690" name="Google Shape;1690;p127"/>
          <p:cNvGrpSpPr/>
          <p:nvPr/>
        </p:nvGrpSpPr>
        <p:grpSpPr>
          <a:xfrm>
            <a:off x="8514895" y="5492464"/>
            <a:ext cx="1015150" cy="936513"/>
            <a:chOff x="8081625" y="3653678"/>
            <a:chExt cx="1015150" cy="936513"/>
          </a:xfrm>
        </p:grpSpPr>
        <p:pic>
          <p:nvPicPr>
            <p:cNvPr descr="Bank with solid fill" id="1691" name="Google Shape;1691;p127"/>
            <p:cNvPicPr preferRelativeResize="0"/>
            <p:nvPr/>
          </p:nvPicPr>
          <p:blipFill rotWithShape="1">
            <a:blip r:embed="rId5">
              <a:alphaModFix/>
            </a:blip>
            <a:srcRect b="0" l="0" r="0" t="0"/>
            <a:stretch/>
          </p:blipFill>
          <p:spPr>
            <a:xfrm>
              <a:off x="8313005" y="3653678"/>
              <a:ext cx="497775" cy="497775"/>
            </a:xfrm>
            <a:prstGeom prst="rect">
              <a:avLst/>
            </a:prstGeom>
            <a:noFill/>
            <a:ln>
              <a:noFill/>
            </a:ln>
          </p:spPr>
        </p:pic>
        <p:sp>
          <p:nvSpPr>
            <p:cNvPr id="1692" name="Google Shape;1692;p127"/>
            <p:cNvSpPr txBox="1"/>
            <p:nvPr/>
          </p:nvSpPr>
          <p:spPr>
            <a:xfrm>
              <a:off x="8081625" y="4190081"/>
              <a:ext cx="101515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Destination DFSP</a:t>
              </a:r>
              <a:endParaRPr/>
            </a:p>
          </p:txBody>
        </p:sp>
      </p:grpSp>
      <p:sp>
        <p:nvSpPr>
          <p:cNvPr id="1693" name="Google Shape;1693;p127"/>
          <p:cNvSpPr/>
          <p:nvPr/>
        </p:nvSpPr>
        <p:spPr>
          <a:xfrm rot="-5400000">
            <a:off x="7879344" y="5793305"/>
            <a:ext cx="716837" cy="269763"/>
          </a:xfrm>
          <a:prstGeom prst="rect">
            <a:avLst/>
          </a:prstGeom>
          <a:solidFill>
            <a:schemeClr val="dk1"/>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 sz="1000">
                <a:solidFill>
                  <a:srgbClr val="FFFFFF"/>
                </a:solidFill>
                <a:latin typeface="Arial"/>
                <a:ea typeface="Arial"/>
                <a:cs typeface="Arial"/>
                <a:sym typeface="Arial"/>
              </a:rPr>
              <a:t>Payment</a:t>
            </a:r>
            <a:endParaRPr/>
          </a:p>
          <a:p>
            <a:pPr indent="0" lvl="0" marL="0" marR="0" rtl="0" algn="ctr">
              <a:spcBef>
                <a:spcPts val="0"/>
              </a:spcBef>
              <a:spcAft>
                <a:spcPts val="0"/>
              </a:spcAft>
              <a:buNone/>
            </a:pPr>
            <a:r>
              <a:rPr lang="en" sz="1000">
                <a:solidFill>
                  <a:srgbClr val="FFFFFF"/>
                </a:solidFill>
                <a:latin typeface="Arial"/>
                <a:ea typeface="Arial"/>
                <a:cs typeface="Arial"/>
                <a:sym typeface="Arial"/>
              </a:rPr>
              <a:t> Manager</a:t>
            </a:r>
            <a:endParaRPr/>
          </a:p>
        </p:txBody>
      </p:sp>
      <p:cxnSp>
        <p:nvCxnSpPr>
          <p:cNvPr id="1694" name="Google Shape;1694;p127"/>
          <p:cNvCxnSpPr/>
          <p:nvPr/>
        </p:nvCxnSpPr>
        <p:spPr>
          <a:xfrm flipH="1" rot="10800000">
            <a:off x="6772060" y="5806733"/>
            <a:ext cx="1231850" cy="346037"/>
          </a:xfrm>
          <a:prstGeom prst="straightConnector1">
            <a:avLst/>
          </a:prstGeom>
          <a:noFill/>
          <a:ln cap="flat" cmpd="sng" w="9525">
            <a:solidFill>
              <a:schemeClr val="accent1"/>
            </a:solidFill>
            <a:prstDash val="solid"/>
            <a:miter lim="800000"/>
            <a:headEnd len="sm" w="sm" type="none"/>
            <a:tailEnd len="sm" w="sm" type="none"/>
          </a:ln>
        </p:spPr>
      </p:cxnSp>
      <p:sp>
        <p:nvSpPr>
          <p:cNvPr id="1695" name="Google Shape;1695;p127"/>
          <p:cNvSpPr/>
          <p:nvPr/>
        </p:nvSpPr>
        <p:spPr>
          <a:xfrm>
            <a:off x="7563164" y="5255518"/>
            <a:ext cx="1884144" cy="1249780"/>
          </a:xfrm>
          <a:prstGeom prst="roundRect">
            <a:avLst>
              <a:gd fmla="val 16667" name="adj"/>
            </a:avLst>
          </a:prstGeom>
          <a:noFill/>
          <a:ln cap="flat" cmpd="sng" w="28575">
            <a:solidFill>
              <a:schemeClr val="accent1"/>
            </a:solidFill>
            <a:prstDash val="dash"/>
            <a:miter lim="800000"/>
            <a:headEnd len="sm" w="sm" type="none"/>
            <a:tailEnd len="sm" w="sm" type="none"/>
          </a:ln>
        </p:spPr>
        <p:txBody>
          <a:bodyPr anchorCtr="0" anchor="t" bIns="45700" lIns="36000" spcFirstLastPara="1" rIns="36000" wrap="square" tIns="0">
            <a:noAutofit/>
          </a:bodyPr>
          <a:lstStyle/>
          <a:p>
            <a:pPr indent="0" lvl="0" marL="0" marR="0" rtl="0" algn="ctr">
              <a:spcBef>
                <a:spcPts val="0"/>
              </a:spcBef>
              <a:spcAft>
                <a:spcPts val="0"/>
              </a:spcAft>
              <a:buNone/>
            </a:pPr>
            <a:r>
              <a:rPr lang="en" sz="1200">
                <a:solidFill>
                  <a:schemeClr val="dk1"/>
                </a:solidFill>
                <a:latin typeface="Calibri"/>
                <a:ea typeface="Calibri"/>
                <a:cs typeface="Calibri"/>
                <a:sym typeface="Calibri"/>
              </a:rPr>
              <a:t>FI Administrative Boundary</a:t>
            </a:r>
            <a:endParaRPr/>
          </a:p>
        </p:txBody>
      </p:sp>
      <p:pic>
        <p:nvPicPr>
          <p:cNvPr descr="User with solid fill" id="1696" name="Google Shape;1696;p127"/>
          <p:cNvPicPr preferRelativeResize="0"/>
          <p:nvPr/>
        </p:nvPicPr>
        <p:blipFill rotWithShape="1">
          <a:blip r:embed="rId7">
            <a:alphaModFix/>
          </a:blip>
          <a:srcRect b="0" l="0" r="0" t="0"/>
          <a:stretch/>
        </p:blipFill>
        <p:spPr>
          <a:xfrm>
            <a:off x="461160" y="5433152"/>
            <a:ext cx="617986" cy="617986"/>
          </a:xfrm>
          <a:prstGeom prst="rect">
            <a:avLst/>
          </a:prstGeom>
          <a:noFill/>
          <a:ln>
            <a:noFill/>
          </a:ln>
        </p:spPr>
      </p:pic>
      <p:sp>
        <p:nvSpPr>
          <p:cNvPr id="1697" name="Google Shape;1697;p127"/>
          <p:cNvSpPr txBox="1"/>
          <p:nvPr/>
        </p:nvSpPr>
        <p:spPr>
          <a:xfrm>
            <a:off x="396063" y="6066637"/>
            <a:ext cx="8364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Payer</a:t>
            </a:r>
            <a:endParaRPr/>
          </a:p>
        </p:txBody>
      </p:sp>
      <p:grpSp>
        <p:nvGrpSpPr>
          <p:cNvPr id="1698" name="Google Shape;1698;p127"/>
          <p:cNvGrpSpPr/>
          <p:nvPr/>
        </p:nvGrpSpPr>
        <p:grpSpPr>
          <a:xfrm>
            <a:off x="6408145" y="3646809"/>
            <a:ext cx="1015150" cy="797156"/>
            <a:chOff x="7387421" y="3429000"/>
            <a:chExt cx="1015150" cy="797156"/>
          </a:xfrm>
        </p:grpSpPr>
        <p:grpSp>
          <p:nvGrpSpPr>
            <p:cNvPr id="1699" name="Google Shape;1699;p127"/>
            <p:cNvGrpSpPr/>
            <p:nvPr/>
          </p:nvGrpSpPr>
          <p:grpSpPr>
            <a:xfrm>
              <a:off x="7717901" y="3429000"/>
              <a:ext cx="479938" cy="479938"/>
              <a:chOff x="3653155" y="3887469"/>
              <a:chExt cx="360000" cy="360000"/>
            </a:xfrm>
          </p:grpSpPr>
          <p:pic>
            <p:nvPicPr>
              <p:cNvPr descr="Acquisition with solid fill" id="1700" name="Google Shape;1700;p127"/>
              <p:cNvPicPr preferRelativeResize="0"/>
              <p:nvPr/>
            </p:nvPicPr>
            <p:blipFill rotWithShape="1">
              <a:blip r:embed="rId8">
                <a:alphaModFix/>
              </a:blip>
              <a:srcRect b="0" l="0" r="0" t="0"/>
              <a:stretch/>
            </p:blipFill>
            <p:spPr>
              <a:xfrm>
                <a:off x="3653155" y="3887469"/>
                <a:ext cx="360000" cy="360000"/>
              </a:xfrm>
              <a:prstGeom prst="rect">
                <a:avLst/>
              </a:prstGeom>
              <a:noFill/>
              <a:ln>
                <a:noFill/>
              </a:ln>
            </p:spPr>
          </p:pic>
          <p:sp>
            <p:nvSpPr>
              <p:cNvPr id="1701" name="Google Shape;1701;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702" name="Google Shape;1702;p127"/>
            <p:cNvSpPr txBox="1"/>
            <p:nvPr/>
          </p:nvSpPr>
          <p:spPr>
            <a:xfrm>
              <a:off x="7387421" y="3949157"/>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grpSp>
      <p:grpSp>
        <p:nvGrpSpPr>
          <p:cNvPr id="1703" name="Google Shape;1703;p127"/>
          <p:cNvGrpSpPr/>
          <p:nvPr/>
        </p:nvGrpSpPr>
        <p:grpSpPr>
          <a:xfrm>
            <a:off x="6156976" y="4914187"/>
            <a:ext cx="479938" cy="479938"/>
            <a:chOff x="3653155" y="3887469"/>
            <a:chExt cx="360000" cy="360000"/>
          </a:xfrm>
        </p:grpSpPr>
        <p:pic>
          <p:nvPicPr>
            <p:cNvPr descr="Single gear with solid fill" id="1704" name="Google Shape;1704;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705" name="Google Shape;1705;p127"/>
            <p:cNvSpPr/>
            <p:nvPr/>
          </p:nvSpPr>
          <p:spPr>
            <a:xfrm>
              <a:off x="3658235" y="3897629"/>
              <a:ext cx="341630" cy="341630"/>
            </a:xfrm>
            <a:prstGeom prst="ellipse">
              <a:avLst/>
            </a:prstGeom>
            <a:noFill/>
            <a:ln cap="flat" cmpd="sng" w="19050">
              <a:solidFill>
                <a:schemeClr val="accent2"/>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grpSp>
      <p:sp>
        <p:nvSpPr>
          <p:cNvPr id="1706" name="Google Shape;1706;p127"/>
          <p:cNvSpPr/>
          <p:nvPr/>
        </p:nvSpPr>
        <p:spPr>
          <a:xfrm>
            <a:off x="3411912" y="1394005"/>
            <a:ext cx="4031867" cy="4513868"/>
          </a:xfrm>
          <a:prstGeom prst="roundRect">
            <a:avLst>
              <a:gd fmla="val 16667" name="adj"/>
            </a:avLst>
          </a:prstGeom>
          <a:noFill/>
          <a:ln cap="flat" cmpd="sng" w="28575">
            <a:solidFill>
              <a:schemeClr val="accent1"/>
            </a:solidFill>
            <a:prstDash val="dash"/>
            <a:miter lim="800000"/>
            <a:headEnd len="sm" w="sm" type="none"/>
            <a:tailEnd len="sm" w="sm" type="none"/>
          </a:ln>
        </p:spPr>
        <p:txBody>
          <a:bodyPr anchorCtr="0" anchor="t" bIns="45700" lIns="36000" spcFirstLastPara="1" rIns="36000" wrap="square" tIns="0">
            <a:noAutofit/>
          </a:bodyPr>
          <a:lstStyle/>
          <a:p>
            <a:pPr indent="0" lvl="0" marL="0" marR="0" rtl="0" algn="ctr">
              <a:spcBef>
                <a:spcPts val="0"/>
              </a:spcBef>
              <a:spcAft>
                <a:spcPts val="0"/>
              </a:spcAft>
              <a:buNone/>
            </a:pPr>
            <a:r>
              <a:rPr lang="en" sz="1800">
                <a:solidFill>
                  <a:schemeClr val="dk1"/>
                </a:solidFill>
                <a:latin typeface="Calibri"/>
                <a:ea typeface="Calibri"/>
                <a:cs typeface="Calibri"/>
                <a:sym typeface="Calibri"/>
              </a:rPr>
              <a:t>DRPP Administrative Boundary</a:t>
            </a:r>
            <a:endParaRPr/>
          </a:p>
        </p:txBody>
      </p:sp>
      <p:pic>
        <p:nvPicPr>
          <p:cNvPr descr="User with solid fill" id="1707" name="Google Shape;1707;p127"/>
          <p:cNvPicPr preferRelativeResize="0"/>
          <p:nvPr/>
        </p:nvPicPr>
        <p:blipFill rotWithShape="1">
          <a:blip r:embed="rId7">
            <a:alphaModFix/>
          </a:blip>
          <a:srcRect b="0" l="0" r="0" t="0"/>
          <a:stretch/>
        </p:blipFill>
        <p:spPr>
          <a:xfrm>
            <a:off x="9703336" y="5309800"/>
            <a:ext cx="617986" cy="617986"/>
          </a:xfrm>
          <a:prstGeom prst="rect">
            <a:avLst/>
          </a:prstGeom>
          <a:noFill/>
          <a:ln>
            <a:noFill/>
          </a:ln>
        </p:spPr>
      </p:pic>
      <p:sp>
        <p:nvSpPr>
          <p:cNvPr id="1708" name="Google Shape;1708;p127"/>
          <p:cNvSpPr txBox="1"/>
          <p:nvPr/>
        </p:nvSpPr>
        <p:spPr>
          <a:xfrm>
            <a:off x="9710872" y="5941632"/>
            <a:ext cx="8364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Payee</a:t>
            </a:r>
            <a:endParaRPr/>
          </a:p>
        </p:txBody>
      </p:sp>
      <p:sp>
        <p:nvSpPr>
          <p:cNvPr id="1709" name="Google Shape;1709;p127"/>
          <p:cNvSpPr txBox="1"/>
          <p:nvPr/>
        </p:nvSpPr>
        <p:spPr>
          <a:xfrm>
            <a:off x="5703840" y="5390526"/>
            <a:ext cx="1482269" cy="46166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Emulated </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National IIPS</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(Mojaloop)</a:t>
            </a:r>
            <a:endParaRPr/>
          </a:p>
        </p:txBody>
      </p:sp>
      <p:grpSp>
        <p:nvGrpSpPr>
          <p:cNvPr id="1710" name="Google Shape;1710;p127"/>
          <p:cNvGrpSpPr/>
          <p:nvPr/>
        </p:nvGrpSpPr>
        <p:grpSpPr>
          <a:xfrm>
            <a:off x="5997682" y="5950615"/>
            <a:ext cx="981635" cy="786041"/>
            <a:chOff x="3654922" y="5928391"/>
            <a:chExt cx="981635" cy="786041"/>
          </a:xfrm>
        </p:grpSpPr>
        <p:grpSp>
          <p:nvGrpSpPr>
            <p:cNvPr id="1711" name="Google Shape;1711;p127"/>
            <p:cNvGrpSpPr/>
            <p:nvPr/>
          </p:nvGrpSpPr>
          <p:grpSpPr>
            <a:xfrm>
              <a:off x="3918808" y="5928391"/>
              <a:ext cx="479938" cy="479938"/>
              <a:chOff x="3653155" y="3887469"/>
              <a:chExt cx="360000" cy="360000"/>
            </a:xfrm>
          </p:grpSpPr>
          <p:pic>
            <p:nvPicPr>
              <p:cNvPr descr="Single gear with solid fill" id="1712" name="Google Shape;1712;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713" name="Google Shape;1713;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rgbClr val="FFFFFF"/>
                  </a:solidFill>
                  <a:latin typeface="Arial"/>
                  <a:ea typeface="Arial"/>
                  <a:cs typeface="Arial"/>
                  <a:sym typeface="Arial"/>
                </a:endParaRPr>
              </a:p>
            </p:txBody>
          </p:sp>
        </p:grpSp>
        <p:sp>
          <p:nvSpPr>
            <p:cNvPr id="1714" name="Google Shape;1714;p127"/>
            <p:cNvSpPr txBox="1"/>
            <p:nvPr/>
          </p:nvSpPr>
          <p:spPr>
            <a:xfrm>
              <a:off x="3654922" y="6406655"/>
              <a:ext cx="981635" cy="30777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lang="en" sz="1000">
                  <a:solidFill>
                    <a:srgbClr val="000000"/>
                  </a:solidFill>
                  <a:latin typeface="Arial"/>
                  <a:ea typeface="Arial"/>
                  <a:cs typeface="Arial"/>
                  <a:sym typeface="Arial"/>
                </a:rPr>
                <a:t>Existing </a:t>
              </a:r>
              <a:endParaRPr/>
            </a:p>
            <a:p>
              <a:pPr indent="0" lvl="0" marL="0" marR="0" rtl="0" algn="ctr">
                <a:spcBef>
                  <a:spcPts val="0"/>
                </a:spcBef>
                <a:spcAft>
                  <a:spcPts val="0"/>
                </a:spcAft>
                <a:buNone/>
              </a:pPr>
              <a:r>
                <a:rPr lang="en" sz="1000">
                  <a:solidFill>
                    <a:srgbClr val="000000"/>
                  </a:solidFill>
                  <a:latin typeface="Arial"/>
                  <a:ea typeface="Arial"/>
                  <a:cs typeface="Arial"/>
                  <a:sym typeface="Arial"/>
                </a:rPr>
                <a:t>national system</a:t>
              </a:r>
              <a:endParaRPr/>
            </a:p>
          </p:txBody>
        </p:sp>
      </p:grpSp>
      <p:grpSp>
        <p:nvGrpSpPr>
          <p:cNvPr id="1715" name="Google Shape;1715;p127"/>
          <p:cNvGrpSpPr/>
          <p:nvPr/>
        </p:nvGrpSpPr>
        <p:grpSpPr>
          <a:xfrm>
            <a:off x="4004116" y="1868359"/>
            <a:ext cx="2752688" cy="1650045"/>
            <a:chOff x="2866418" y="1820281"/>
            <a:chExt cx="2752688" cy="1650045"/>
          </a:xfrm>
        </p:grpSpPr>
        <p:sp>
          <p:nvSpPr>
            <p:cNvPr id="1716" name="Google Shape;1716;p127"/>
            <p:cNvSpPr/>
            <p:nvPr/>
          </p:nvSpPr>
          <p:spPr>
            <a:xfrm>
              <a:off x="2960146" y="1820281"/>
              <a:ext cx="2658960" cy="1650045"/>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466">
                <a:solidFill>
                  <a:srgbClr val="000000"/>
                </a:solidFill>
                <a:latin typeface="Roboto"/>
                <a:ea typeface="Roboto"/>
                <a:cs typeface="Roboto"/>
                <a:sym typeface="Roboto"/>
              </a:endParaRPr>
            </a:p>
          </p:txBody>
        </p:sp>
        <p:sp>
          <p:nvSpPr>
            <p:cNvPr id="1717" name="Google Shape;1717;p127"/>
            <p:cNvSpPr txBox="1"/>
            <p:nvPr/>
          </p:nvSpPr>
          <p:spPr>
            <a:xfrm>
              <a:off x="2866418" y="2892147"/>
              <a:ext cx="10912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FRMS /</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eCommerce</a:t>
              </a:r>
              <a:endParaRPr/>
            </a:p>
          </p:txBody>
        </p:sp>
        <p:grpSp>
          <p:nvGrpSpPr>
            <p:cNvPr id="1718" name="Google Shape;1718;p127"/>
            <p:cNvGrpSpPr/>
            <p:nvPr/>
          </p:nvGrpSpPr>
          <p:grpSpPr>
            <a:xfrm>
              <a:off x="4782874" y="2804858"/>
              <a:ext cx="563139" cy="529623"/>
              <a:chOff x="3186065" y="2533888"/>
              <a:chExt cx="422409" cy="397269"/>
            </a:xfrm>
          </p:grpSpPr>
          <p:grpSp>
            <p:nvGrpSpPr>
              <p:cNvPr id="1719" name="Google Shape;1719;p127"/>
              <p:cNvGrpSpPr/>
              <p:nvPr/>
            </p:nvGrpSpPr>
            <p:grpSpPr>
              <a:xfrm>
                <a:off x="3186065" y="2533888"/>
                <a:ext cx="360000" cy="360000"/>
                <a:chOff x="3653155" y="3887469"/>
                <a:chExt cx="360000" cy="360000"/>
              </a:xfrm>
            </p:grpSpPr>
            <p:pic>
              <p:nvPicPr>
                <p:cNvPr descr="Single gear with solid fill" id="1720" name="Google Shape;1720;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721" name="Google Shape;1721;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722" name="Google Shape;1722;p127"/>
              <p:cNvSpPr/>
              <p:nvPr/>
            </p:nvSpPr>
            <p:spPr>
              <a:xfrm>
                <a:off x="3392474" y="2715157"/>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Roboto"/>
                  <a:ea typeface="Roboto"/>
                  <a:cs typeface="Roboto"/>
                  <a:sym typeface="Roboto"/>
                </a:endParaRPr>
              </a:p>
            </p:txBody>
          </p:sp>
          <p:pic>
            <p:nvPicPr>
              <p:cNvPr descr="Magnifying glass with solid fill" id="1723" name="Google Shape;1723;p127"/>
              <p:cNvPicPr preferRelativeResize="0"/>
              <p:nvPr/>
            </p:nvPicPr>
            <p:blipFill rotWithShape="1">
              <a:blip r:embed="rId9">
                <a:alphaModFix/>
              </a:blip>
              <a:srcRect b="0" l="0" r="0" t="0"/>
              <a:stretch/>
            </p:blipFill>
            <p:spPr>
              <a:xfrm>
                <a:off x="3452537" y="2776622"/>
                <a:ext cx="108000" cy="108000"/>
              </a:xfrm>
              <a:prstGeom prst="rect">
                <a:avLst/>
              </a:prstGeom>
              <a:noFill/>
              <a:ln>
                <a:noFill/>
              </a:ln>
            </p:spPr>
          </p:pic>
        </p:grpSp>
        <p:cxnSp>
          <p:nvCxnSpPr>
            <p:cNvPr id="1724" name="Google Shape;1724;p127"/>
            <p:cNvCxnSpPr/>
            <p:nvPr/>
          </p:nvCxnSpPr>
          <p:spPr>
            <a:xfrm>
              <a:off x="4228209" y="2726860"/>
              <a:ext cx="92580" cy="88307"/>
            </a:xfrm>
            <a:prstGeom prst="straightConnector1">
              <a:avLst/>
            </a:prstGeom>
            <a:noFill/>
            <a:ln cap="flat" cmpd="sng" w="9525">
              <a:solidFill>
                <a:schemeClr val="accent1"/>
              </a:solidFill>
              <a:prstDash val="solid"/>
              <a:miter lim="800000"/>
              <a:headEnd len="sm" w="sm" type="none"/>
              <a:tailEnd len="sm" w="sm" type="none"/>
            </a:ln>
          </p:spPr>
        </p:cxnSp>
        <p:grpSp>
          <p:nvGrpSpPr>
            <p:cNvPr id="1725" name="Google Shape;1725;p127"/>
            <p:cNvGrpSpPr/>
            <p:nvPr/>
          </p:nvGrpSpPr>
          <p:grpSpPr>
            <a:xfrm>
              <a:off x="3461007" y="1870645"/>
              <a:ext cx="871326" cy="856215"/>
              <a:chOff x="3653157" y="3887469"/>
              <a:chExt cx="360000" cy="360000"/>
            </a:xfrm>
          </p:grpSpPr>
          <p:pic>
            <p:nvPicPr>
              <p:cNvPr descr="Single gear with solid fill" id="1726" name="Google Shape;1726;p127"/>
              <p:cNvPicPr preferRelativeResize="0"/>
              <p:nvPr/>
            </p:nvPicPr>
            <p:blipFill rotWithShape="1">
              <a:blip r:embed="rId6">
                <a:alphaModFix/>
              </a:blip>
              <a:srcRect b="0" l="0" r="0" t="0"/>
              <a:stretch/>
            </p:blipFill>
            <p:spPr>
              <a:xfrm>
                <a:off x="3653157" y="3887469"/>
                <a:ext cx="360000" cy="360000"/>
              </a:xfrm>
              <a:prstGeom prst="rect">
                <a:avLst/>
              </a:prstGeom>
              <a:noFill/>
              <a:ln>
                <a:noFill/>
              </a:ln>
            </p:spPr>
          </p:pic>
          <p:sp>
            <p:nvSpPr>
              <p:cNvPr id="1727" name="Google Shape;1727;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728" name="Google Shape;1728;p127"/>
            <p:cNvSpPr txBox="1"/>
            <p:nvPr/>
          </p:nvSpPr>
          <p:spPr>
            <a:xfrm>
              <a:off x="4228209" y="2042332"/>
              <a:ext cx="10912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Regional</a:t>
              </a:r>
              <a:endParaRPr/>
            </a:p>
            <a:p>
              <a:pPr indent="0" lvl="0" marL="0" marR="0" rtl="0" algn="ctr">
                <a:spcBef>
                  <a:spcPts val="0"/>
                </a:spcBef>
                <a:spcAft>
                  <a:spcPts val="0"/>
                </a:spcAft>
                <a:buNone/>
              </a:pPr>
              <a:r>
                <a:rPr b="1" lang="en" sz="1200">
                  <a:solidFill>
                    <a:srgbClr val="000000"/>
                  </a:solidFill>
                  <a:latin typeface="Roboto"/>
                  <a:ea typeface="Roboto"/>
                  <a:cs typeface="Roboto"/>
                  <a:sym typeface="Roboto"/>
                </a:rPr>
                <a:t>IIPS</a:t>
              </a:r>
              <a:endParaRPr/>
            </a:p>
          </p:txBody>
        </p:sp>
        <p:grpSp>
          <p:nvGrpSpPr>
            <p:cNvPr id="1729" name="Google Shape;1729;p127"/>
            <p:cNvGrpSpPr/>
            <p:nvPr/>
          </p:nvGrpSpPr>
          <p:grpSpPr>
            <a:xfrm>
              <a:off x="4162599" y="2866928"/>
              <a:ext cx="563139" cy="529623"/>
              <a:chOff x="3186065" y="2533888"/>
              <a:chExt cx="422409" cy="397269"/>
            </a:xfrm>
          </p:grpSpPr>
          <p:grpSp>
            <p:nvGrpSpPr>
              <p:cNvPr id="1730" name="Google Shape;1730;p127"/>
              <p:cNvGrpSpPr/>
              <p:nvPr/>
            </p:nvGrpSpPr>
            <p:grpSpPr>
              <a:xfrm>
                <a:off x="3186065" y="2533888"/>
                <a:ext cx="360000" cy="360000"/>
                <a:chOff x="3653155" y="3887469"/>
                <a:chExt cx="360000" cy="360000"/>
              </a:xfrm>
            </p:grpSpPr>
            <p:pic>
              <p:nvPicPr>
                <p:cNvPr descr="Single gear with solid fill" id="1731" name="Google Shape;1731;p127"/>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732" name="Google Shape;1732;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733" name="Google Shape;1733;p127"/>
              <p:cNvSpPr/>
              <p:nvPr/>
            </p:nvSpPr>
            <p:spPr>
              <a:xfrm>
                <a:off x="3392474" y="2715157"/>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Roboto"/>
                  <a:ea typeface="Roboto"/>
                  <a:cs typeface="Roboto"/>
                  <a:sym typeface="Roboto"/>
                </a:endParaRPr>
              </a:p>
            </p:txBody>
          </p:sp>
          <p:pic>
            <p:nvPicPr>
              <p:cNvPr descr="Magnifying glass with solid fill" id="1734" name="Google Shape;1734;p127"/>
              <p:cNvPicPr preferRelativeResize="0"/>
              <p:nvPr/>
            </p:nvPicPr>
            <p:blipFill rotWithShape="1">
              <a:blip r:embed="rId9">
                <a:alphaModFix/>
              </a:blip>
              <a:srcRect b="0" l="0" r="0" t="0"/>
              <a:stretch/>
            </p:blipFill>
            <p:spPr>
              <a:xfrm>
                <a:off x="3452537" y="2776622"/>
                <a:ext cx="108000" cy="108000"/>
              </a:xfrm>
              <a:prstGeom prst="rect">
                <a:avLst/>
              </a:prstGeom>
              <a:noFill/>
              <a:ln>
                <a:noFill/>
              </a:ln>
            </p:spPr>
          </p:pic>
        </p:grpSp>
        <p:cxnSp>
          <p:nvCxnSpPr>
            <p:cNvPr id="1735" name="Google Shape;1735;p127"/>
            <p:cNvCxnSpPr/>
            <p:nvPr/>
          </p:nvCxnSpPr>
          <p:spPr>
            <a:xfrm>
              <a:off x="4380609" y="2569876"/>
              <a:ext cx="448273" cy="281158"/>
            </a:xfrm>
            <a:prstGeom prst="straightConnector1">
              <a:avLst/>
            </a:prstGeom>
            <a:noFill/>
            <a:ln cap="flat" cmpd="sng" w="9525">
              <a:solidFill>
                <a:schemeClr val="accent1"/>
              </a:solidFill>
              <a:prstDash val="solid"/>
              <a:miter lim="800000"/>
              <a:headEnd len="sm" w="sm" type="none"/>
              <a:tailEnd len="sm" w="sm" type="none"/>
            </a:ln>
          </p:spPr>
        </p:cxnSp>
      </p:grpSp>
      <p:grpSp>
        <p:nvGrpSpPr>
          <p:cNvPr id="1736" name="Google Shape;1736;p127"/>
          <p:cNvGrpSpPr/>
          <p:nvPr/>
        </p:nvGrpSpPr>
        <p:grpSpPr>
          <a:xfrm>
            <a:off x="1067516" y="1962454"/>
            <a:ext cx="2244745" cy="934850"/>
            <a:chOff x="2311808" y="2183671"/>
            <a:chExt cx="2244745" cy="934850"/>
          </a:xfrm>
        </p:grpSpPr>
        <p:pic>
          <p:nvPicPr>
            <p:cNvPr descr="Bank with solid fill" id="1737" name="Google Shape;1737;p127"/>
            <p:cNvPicPr preferRelativeResize="0"/>
            <p:nvPr/>
          </p:nvPicPr>
          <p:blipFill rotWithShape="1">
            <a:blip r:embed="rId10">
              <a:alphaModFix/>
            </a:blip>
            <a:srcRect b="0" l="0" r="0" t="0"/>
            <a:stretch/>
          </p:blipFill>
          <p:spPr>
            <a:xfrm>
              <a:off x="3244770" y="2183671"/>
              <a:ext cx="497775" cy="497775"/>
            </a:xfrm>
            <a:prstGeom prst="rect">
              <a:avLst/>
            </a:prstGeom>
            <a:noFill/>
            <a:ln>
              <a:noFill/>
            </a:ln>
          </p:spPr>
        </p:pic>
        <p:sp>
          <p:nvSpPr>
            <p:cNvPr id="1738" name="Google Shape;1738;p127"/>
            <p:cNvSpPr txBox="1"/>
            <p:nvPr/>
          </p:nvSpPr>
          <p:spPr>
            <a:xfrm>
              <a:off x="2311808" y="2656856"/>
              <a:ext cx="2244745"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D8D8D8"/>
                  </a:solidFill>
                  <a:latin typeface="Roboto"/>
                  <a:ea typeface="Roboto"/>
                  <a:cs typeface="Roboto"/>
                  <a:sym typeface="Roboto"/>
                </a:rPr>
                <a:t>Regional Central Bank</a:t>
              </a:r>
              <a:endParaRPr/>
            </a:p>
            <a:p>
              <a:pPr indent="0" lvl="0" marL="0" marR="0" rtl="0" algn="ctr">
                <a:spcBef>
                  <a:spcPts val="0"/>
                </a:spcBef>
                <a:spcAft>
                  <a:spcPts val="0"/>
                </a:spcAft>
                <a:buNone/>
              </a:pPr>
              <a:r>
                <a:rPr lang="en" sz="1200">
                  <a:solidFill>
                    <a:srgbClr val="D8D8D8"/>
                  </a:solidFill>
                  <a:latin typeface="Roboto"/>
                  <a:ea typeface="Roboto"/>
                  <a:cs typeface="Roboto"/>
                  <a:sym typeface="Roboto"/>
                </a:rPr>
                <a:t>Settlement Provider</a:t>
              </a:r>
              <a:endParaRPr/>
            </a:p>
          </p:txBody>
        </p:sp>
      </p:grpSp>
      <p:cxnSp>
        <p:nvCxnSpPr>
          <p:cNvPr id="1739" name="Google Shape;1739;p127"/>
          <p:cNvCxnSpPr/>
          <p:nvPr/>
        </p:nvCxnSpPr>
        <p:spPr>
          <a:xfrm>
            <a:off x="2933207" y="2321242"/>
            <a:ext cx="703185" cy="0"/>
          </a:xfrm>
          <a:prstGeom prst="straightConnector1">
            <a:avLst/>
          </a:prstGeom>
          <a:noFill/>
          <a:ln cap="flat" cmpd="sng" w="9525">
            <a:solidFill>
              <a:schemeClr val="accent1"/>
            </a:solidFill>
            <a:prstDash val="solid"/>
            <a:miter lim="800000"/>
            <a:headEnd len="sm" w="sm" type="none"/>
            <a:tailEnd len="sm" w="sm" type="none"/>
          </a:ln>
        </p:spPr>
      </p:cxnSp>
      <p:grpSp>
        <p:nvGrpSpPr>
          <p:cNvPr id="1740" name="Google Shape;1740;p127"/>
          <p:cNvGrpSpPr/>
          <p:nvPr/>
        </p:nvGrpSpPr>
        <p:grpSpPr>
          <a:xfrm>
            <a:off x="3283974" y="3631684"/>
            <a:ext cx="1015150" cy="797156"/>
            <a:chOff x="3269856" y="3420657"/>
            <a:chExt cx="1015150" cy="797156"/>
          </a:xfrm>
        </p:grpSpPr>
        <p:grpSp>
          <p:nvGrpSpPr>
            <p:cNvPr id="1741" name="Google Shape;1741;p127"/>
            <p:cNvGrpSpPr/>
            <p:nvPr/>
          </p:nvGrpSpPr>
          <p:grpSpPr>
            <a:xfrm>
              <a:off x="3600336" y="3420657"/>
              <a:ext cx="479938" cy="479938"/>
              <a:chOff x="3653155" y="3887469"/>
              <a:chExt cx="360000" cy="360000"/>
            </a:xfrm>
          </p:grpSpPr>
          <p:pic>
            <p:nvPicPr>
              <p:cNvPr descr="Acquisition with solid fill" id="1742" name="Google Shape;1742;p127"/>
              <p:cNvPicPr preferRelativeResize="0"/>
              <p:nvPr/>
            </p:nvPicPr>
            <p:blipFill rotWithShape="1">
              <a:blip r:embed="rId8">
                <a:alphaModFix/>
              </a:blip>
              <a:srcRect b="0" l="0" r="0" t="0"/>
              <a:stretch/>
            </p:blipFill>
            <p:spPr>
              <a:xfrm>
                <a:off x="3653155" y="3887469"/>
                <a:ext cx="360000" cy="360000"/>
              </a:xfrm>
              <a:prstGeom prst="rect">
                <a:avLst/>
              </a:prstGeom>
              <a:noFill/>
              <a:ln>
                <a:noFill/>
              </a:ln>
            </p:spPr>
          </p:pic>
          <p:sp>
            <p:nvSpPr>
              <p:cNvPr id="1743" name="Google Shape;1743;p127"/>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744" name="Google Shape;1744;p127"/>
            <p:cNvSpPr txBox="1"/>
            <p:nvPr/>
          </p:nvSpPr>
          <p:spPr>
            <a:xfrm>
              <a:off x="3269856" y="3940814"/>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grpSp>
      <p:cxnSp>
        <p:nvCxnSpPr>
          <p:cNvPr id="1745" name="Google Shape;1745;p127"/>
          <p:cNvCxnSpPr/>
          <p:nvPr/>
        </p:nvCxnSpPr>
        <p:spPr>
          <a:xfrm>
            <a:off x="2932381" y="3864313"/>
            <a:ext cx="609051" cy="0"/>
          </a:xfrm>
          <a:prstGeom prst="straightConnector1">
            <a:avLst/>
          </a:prstGeom>
          <a:noFill/>
          <a:ln cap="flat" cmpd="sng" w="9525">
            <a:solidFill>
              <a:schemeClr val="accent1"/>
            </a:solidFill>
            <a:prstDash val="solid"/>
            <a:miter lim="800000"/>
            <a:headEnd len="sm" w="sm" type="none"/>
            <a:tailEnd len="sm" w="sm" type="none"/>
          </a:ln>
        </p:spPr>
      </p:cxnSp>
      <p:cxnSp>
        <p:nvCxnSpPr>
          <p:cNvPr id="1746" name="Google Shape;1746;p127"/>
          <p:cNvCxnSpPr/>
          <p:nvPr/>
        </p:nvCxnSpPr>
        <p:spPr>
          <a:xfrm>
            <a:off x="7258638" y="3880853"/>
            <a:ext cx="609051" cy="0"/>
          </a:xfrm>
          <a:prstGeom prst="straightConnector1">
            <a:avLst/>
          </a:prstGeom>
          <a:noFill/>
          <a:ln cap="flat" cmpd="sng" w="9525">
            <a:solidFill>
              <a:schemeClr val="accent1"/>
            </a:solidFill>
            <a:prstDash val="solid"/>
            <a:miter lim="800000"/>
            <a:headEnd len="sm" w="sm" type="none"/>
            <a:tailEnd len="sm" w="sm" type="none"/>
          </a:ln>
        </p:spPr>
      </p:cxnSp>
      <p:cxnSp>
        <p:nvCxnSpPr>
          <p:cNvPr id="1747" name="Google Shape;1747;p127"/>
          <p:cNvCxnSpPr/>
          <p:nvPr/>
        </p:nvCxnSpPr>
        <p:spPr>
          <a:xfrm>
            <a:off x="7054475" y="2321242"/>
            <a:ext cx="703185" cy="0"/>
          </a:xfrm>
          <a:prstGeom prst="straightConnector1">
            <a:avLst/>
          </a:prstGeom>
          <a:noFill/>
          <a:ln cap="flat" cmpd="sng" w="9525">
            <a:solidFill>
              <a:schemeClr val="accent1"/>
            </a:solidFill>
            <a:prstDash val="solid"/>
            <a:miter lim="800000"/>
            <a:headEnd len="sm" w="sm" type="none"/>
            <a:tailEnd len="sm" w="sm" type="none"/>
          </a:ln>
        </p:spPr>
      </p:cxnSp>
      <p:pic>
        <p:nvPicPr>
          <p:cNvPr id="1748" name="Google Shape;1748;p127"/>
          <p:cNvPicPr preferRelativeResize="0"/>
          <p:nvPr/>
        </p:nvPicPr>
        <p:blipFill rotWithShape="1">
          <a:blip r:embed="rId11">
            <a:alphaModFix/>
          </a:blip>
          <a:srcRect b="0" l="0" r="0" t="0"/>
          <a:stretch/>
        </p:blipFill>
        <p:spPr>
          <a:xfrm>
            <a:off x="1336613" y="6006334"/>
            <a:ext cx="682632" cy="309116"/>
          </a:xfrm>
          <a:prstGeom prst="rect">
            <a:avLst/>
          </a:prstGeom>
          <a:noFill/>
          <a:ln>
            <a:noFill/>
          </a:ln>
        </p:spPr>
      </p:pic>
      <p:pic>
        <p:nvPicPr>
          <p:cNvPr id="1749" name="Google Shape;1749;p127"/>
          <p:cNvPicPr preferRelativeResize="0"/>
          <p:nvPr/>
        </p:nvPicPr>
        <p:blipFill rotWithShape="1">
          <a:blip r:embed="rId12">
            <a:alphaModFix/>
          </a:blip>
          <a:srcRect b="0" l="0" r="0" t="0"/>
          <a:stretch/>
        </p:blipFill>
        <p:spPr>
          <a:xfrm>
            <a:off x="8570489" y="6036918"/>
            <a:ext cx="806963" cy="184451"/>
          </a:xfrm>
          <a:prstGeom prst="rect">
            <a:avLst/>
          </a:prstGeom>
          <a:noFill/>
          <a:ln>
            <a:noFill/>
          </a:ln>
        </p:spPr>
      </p:pic>
      <p:pic>
        <p:nvPicPr>
          <p:cNvPr id="1750" name="Google Shape;1750;p127"/>
          <p:cNvPicPr preferRelativeResize="0"/>
          <p:nvPr/>
        </p:nvPicPr>
        <p:blipFill rotWithShape="1">
          <a:blip r:embed="rId13">
            <a:alphaModFix/>
          </a:blip>
          <a:srcRect b="0" l="0" r="0" t="0"/>
          <a:stretch/>
        </p:blipFill>
        <p:spPr>
          <a:xfrm>
            <a:off x="8496392" y="1798156"/>
            <a:ext cx="521125" cy="521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4"/>
          <p:cNvSpPr txBox="1"/>
          <p:nvPr/>
        </p:nvSpPr>
        <p:spPr>
          <a:xfrm>
            <a:off x="1399181" y="366546"/>
            <a:ext cx="8770332"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Early Adopters and Contributors </a:t>
            </a:r>
            <a:endParaRPr/>
          </a:p>
        </p:txBody>
      </p:sp>
      <p:sp>
        <p:nvSpPr>
          <p:cNvPr id="1010" name="Google Shape;1010;p104"/>
          <p:cNvSpPr txBox="1"/>
          <p:nvPr/>
        </p:nvSpPr>
        <p:spPr>
          <a:xfrm>
            <a:off x="216727" y="2322993"/>
            <a:ext cx="2143124" cy="337947"/>
          </a:xfrm>
          <a:prstGeom prst="rect">
            <a:avLst/>
          </a:prstGeom>
          <a:gradFill>
            <a:gsLst>
              <a:gs pos="0">
                <a:srgbClr val="1A45AF"/>
              </a:gs>
              <a:gs pos="100000">
                <a:srgbClr val="080F1F"/>
              </a:gs>
            </a:gsLst>
            <a:lin ang="174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lang="en" sz="1800">
                <a:solidFill>
                  <a:schemeClr val="lt1"/>
                </a:solidFill>
                <a:latin typeface="Gill Sans"/>
                <a:ea typeface="Gill Sans"/>
                <a:cs typeface="Gill Sans"/>
                <a:sym typeface="Gill Sans"/>
              </a:rPr>
              <a:t>Regulatory WG</a:t>
            </a:r>
            <a:endParaRPr/>
          </a:p>
        </p:txBody>
      </p:sp>
      <p:sp>
        <p:nvSpPr>
          <p:cNvPr id="1011" name="Google Shape;1011;p104"/>
          <p:cNvSpPr txBox="1"/>
          <p:nvPr/>
        </p:nvSpPr>
        <p:spPr>
          <a:xfrm>
            <a:off x="216727" y="3526619"/>
            <a:ext cx="3056861" cy="367182"/>
          </a:xfrm>
          <a:prstGeom prst="rect">
            <a:avLst/>
          </a:prstGeom>
          <a:gradFill>
            <a:gsLst>
              <a:gs pos="0">
                <a:srgbClr val="1A45AF"/>
              </a:gs>
              <a:gs pos="100000">
                <a:srgbClr val="080F1F"/>
              </a:gs>
            </a:gsLst>
            <a:lin ang="174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lang="en" sz="1800">
                <a:solidFill>
                  <a:schemeClr val="lt1"/>
                </a:solidFill>
                <a:latin typeface="Gill Sans"/>
                <a:ea typeface="Gill Sans"/>
                <a:cs typeface="Gill Sans"/>
                <a:sym typeface="Gill Sans"/>
              </a:rPr>
              <a:t>Technical &amp; Standards WG</a:t>
            </a:r>
            <a:endParaRPr/>
          </a:p>
        </p:txBody>
      </p:sp>
      <p:sp>
        <p:nvSpPr>
          <p:cNvPr id="1012" name="Google Shape;1012;p104"/>
          <p:cNvSpPr txBox="1"/>
          <p:nvPr/>
        </p:nvSpPr>
        <p:spPr>
          <a:xfrm>
            <a:off x="213973" y="4918262"/>
            <a:ext cx="2117130" cy="367182"/>
          </a:xfrm>
          <a:prstGeom prst="rect">
            <a:avLst/>
          </a:prstGeom>
          <a:gradFill>
            <a:gsLst>
              <a:gs pos="0">
                <a:srgbClr val="1A45AF"/>
              </a:gs>
              <a:gs pos="100000">
                <a:srgbClr val="080F1F"/>
              </a:gs>
            </a:gsLst>
            <a:lin ang="174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lang="en" sz="1800">
                <a:solidFill>
                  <a:schemeClr val="lt1"/>
                </a:solidFill>
                <a:latin typeface="Gill Sans"/>
                <a:ea typeface="Gill Sans"/>
                <a:cs typeface="Gill Sans"/>
                <a:sym typeface="Gill Sans"/>
              </a:rPr>
              <a:t>Commercial WG</a:t>
            </a:r>
            <a:endParaRPr/>
          </a:p>
        </p:txBody>
      </p:sp>
      <p:grpSp>
        <p:nvGrpSpPr>
          <p:cNvPr id="1013" name="Google Shape;1013;p104"/>
          <p:cNvGrpSpPr/>
          <p:nvPr/>
        </p:nvGrpSpPr>
        <p:grpSpPr>
          <a:xfrm>
            <a:off x="969922" y="3947286"/>
            <a:ext cx="10214280" cy="862523"/>
            <a:chOff x="722782" y="3897858"/>
            <a:chExt cx="10214280" cy="862523"/>
          </a:xfrm>
        </p:grpSpPr>
        <p:pic>
          <p:nvPicPr>
            <p:cNvPr descr="A red logo with a white background&#10;&#10;Description automatically generated" id="1014" name="Google Shape;1014;p104"/>
            <p:cNvPicPr preferRelativeResize="0"/>
            <p:nvPr/>
          </p:nvPicPr>
          <p:blipFill rotWithShape="1">
            <a:blip r:embed="rId3">
              <a:alphaModFix/>
            </a:blip>
            <a:srcRect b="22504" l="25038" r="23543" t="12182"/>
            <a:stretch/>
          </p:blipFill>
          <p:spPr>
            <a:xfrm>
              <a:off x="3504838" y="3971170"/>
              <a:ext cx="621323" cy="789211"/>
            </a:xfrm>
            <a:prstGeom prst="rect">
              <a:avLst/>
            </a:prstGeom>
            <a:noFill/>
            <a:ln>
              <a:noFill/>
            </a:ln>
          </p:spPr>
        </p:pic>
        <p:pic>
          <p:nvPicPr>
            <p:cNvPr descr="A blue flag with yellow stars in a circle&#10;&#10;Description automatically generated" id="1015" name="Google Shape;1015;p104"/>
            <p:cNvPicPr preferRelativeResize="0"/>
            <p:nvPr/>
          </p:nvPicPr>
          <p:blipFill rotWithShape="1">
            <a:blip r:embed="rId4">
              <a:alphaModFix/>
            </a:blip>
            <a:srcRect b="0" l="0" r="0" t="0"/>
            <a:stretch/>
          </p:blipFill>
          <p:spPr>
            <a:xfrm>
              <a:off x="8500890" y="3963029"/>
              <a:ext cx="916847" cy="611232"/>
            </a:xfrm>
            <a:prstGeom prst="rect">
              <a:avLst/>
            </a:prstGeom>
            <a:noFill/>
            <a:ln>
              <a:noFill/>
            </a:ln>
          </p:spPr>
        </p:pic>
        <p:pic>
          <p:nvPicPr>
            <p:cNvPr descr="A logo with purple and grey text&#10;&#10;Description automatically generated" id="1016" name="Google Shape;1016;p104"/>
            <p:cNvPicPr preferRelativeResize="0"/>
            <p:nvPr/>
          </p:nvPicPr>
          <p:blipFill rotWithShape="1">
            <a:blip r:embed="rId5">
              <a:alphaModFix/>
            </a:blip>
            <a:srcRect b="0" l="0" r="0" t="0"/>
            <a:stretch/>
          </p:blipFill>
          <p:spPr>
            <a:xfrm>
              <a:off x="1809346" y="4007832"/>
              <a:ext cx="1584997" cy="742181"/>
            </a:xfrm>
            <a:prstGeom prst="rect">
              <a:avLst/>
            </a:prstGeom>
            <a:noFill/>
            <a:ln>
              <a:noFill/>
            </a:ln>
          </p:spPr>
        </p:pic>
        <p:pic>
          <p:nvPicPr>
            <p:cNvPr descr="A yellow square with white text&#10;&#10;Description automatically generated" id="1017" name="Google Shape;1017;p104"/>
            <p:cNvPicPr preferRelativeResize="0"/>
            <p:nvPr/>
          </p:nvPicPr>
          <p:blipFill rotWithShape="1">
            <a:blip r:embed="rId6">
              <a:alphaModFix/>
            </a:blip>
            <a:srcRect b="0" l="0" r="0" t="0"/>
            <a:stretch/>
          </p:blipFill>
          <p:spPr>
            <a:xfrm>
              <a:off x="722782" y="3916842"/>
              <a:ext cx="843539" cy="843539"/>
            </a:xfrm>
            <a:prstGeom prst="rect">
              <a:avLst/>
            </a:prstGeom>
            <a:noFill/>
            <a:ln>
              <a:noFill/>
            </a:ln>
          </p:spPr>
        </p:pic>
        <p:pic>
          <p:nvPicPr>
            <p:cNvPr descr="A logo with a yellow triangle&#10;&#10;Description automatically generated" id="1018" name="Google Shape;1018;p104"/>
            <p:cNvPicPr preferRelativeResize="0"/>
            <p:nvPr/>
          </p:nvPicPr>
          <p:blipFill rotWithShape="1">
            <a:blip r:embed="rId7">
              <a:alphaModFix/>
            </a:blip>
            <a:srcRect b="0" l="0" r="0" t="0"/>
            <a:stretch/>
          </p:blipFill>
          <p:spPr>
            <a:xfrm>
              <a:off x="9655475" y="3916842"/>
              <a:ext cx="1281587" cy="624873"/>
            </a:xfrm>
            <a:prstGeom prst="rect">
              <a:avLst/>
            </a:prstGeom>
            <a:noFill/>
            <a:ln>
              <a:noFill/>
            </a:ln>
          </p:spPr>
        </p:pic>
        <p:pic>
          <p:nvPicPr>
            <p:cNvPr descr="A close-up of a logo&#10;&#10;Description automatically generated" id="1019" name="Google Shape;1019;p104"/>
            <p:cNvPicPr preferRelativeResize="0"/>
            <p:nvPr/>
          </p:nvPicPr>
          <p:blipFill rotWithShape="1">
            <a:blip r:embed="rId8">
              <a:alphaModFix/>
            </a:blip>
            <a:srcRect b="30284" l="0" r="0" t="31295"/>
            <a:stretch/>
          </p:blipFill>
          <p:spPr>
            <a:xfrm>
              <a:off x="6319511" y="3897858"/>
              <a:ext cx="2143125" cy="823400"/>
            </a:xfrm>
            <a:prstGeom prst="rect">
              <a:avLst/>
            </a:prstGeom>
            <a:noFill/>
            <a:ln>
              <a:noFill/>
            </a:ln>
          </p:spPr>
        </p:pic>
        <p:pic>
          <p:nvPicPr>
            <p:cNvPr descr="A green background with white text&#10;&#10;Description automatically generated" id="1020" name="Google Shape;1020;p104"/>
            <p:cNvPicPr preferRelativeResize="0"/>
            <p:nvPr/>
          </p:nvPicPr>
          <p:blipFill rotWithShape="1">
            <a:blip r:embed="rId9">
              <a:alphaModFix/>
            </a:blip>
            <a:srcRect b="0" l="0" r="0" t="0"/>
            <a:stretch/>
          </p:blipFill>
          <p:spPr>
            <a:xfrm>
              <a:off x="5429216" y="3935268"/>
              <a:ext cx="843539" cy="793919"/>
            </a:xfrm>
            <a:prstGeom prst="rect">
              <a:avLst/>
            </a:prstGeom>
            <a:noFill/>
            <a:ln>
              <a:noFill/>
            </a:ln>
          </p:spPr>
        </p:pic>
        <p:pic>
          <p:nvPicPr>
            <p:cNvPr descr="A green logo with black text&#10;&#10;Description automatically generated" id="1021" name="Google Shape;1021;p104"/>
            <p:cNvPicPr preferRelativeResize="0"/>
            <p:nvPr/>
          </p:nvPicPr>
          <p:blipFill rotWithShape="1">
            <a:blip r:embed="rId10">
              <a:alphaModFix/>
            </a:blip>
            <a:srcRect b="8175" l="25148" r="23839" t="6184"/>
            <a:stretch/>
          </p:blipFill>
          <p:spPr>
            <a:xfrm>
              <a:off x="4444771" y="3973033"/>
              <a:ext cx="665647" cy="715810"/>
            </a:xfrm>
            <a:prstGeom prst="rect">
              <a:avLst/>
            </a:prstGeom>
            <a:noFill/>
            <a:ln>
              <a:noFill/>
            </a:ln>
          </p:spPr>
        </p:pic>
      </p:grpSp>
      <p:sp>
        <p:nvSpPr>
          <p:cNvPr id="1022" name="Google Shape;1022;p104"/>
          <p:cNvSpPr txBox="1"/>
          <p:nvPr/>
        </p:nvSpPr>
        <p:spPr>
          <a:xfrm>
            <a:off x="210526" y="1362512"/>
            <a:ext cx="2143124" cy="337947"/>
          </a:xfrm>
          <a:prstGeom prst="rect">
            <a:avLst/>
          </a:prstGeom>
          <a:gradFill>
            <a:gsLst>
              <a:gs pos="0">
                <a:srgbClr val="1A45AF"/>
              </a:gs>
              <a:gs pos="100000">
                <a:srgbClr val="080F1F"/>
              </a:gs>
            </a:gsLst>
            <a:lin ang="17400000" scaled="0"/>
          </a:gra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lang="en" sz="1800">
                <a:solidFill>
                  <a:schemeClr val="lt1"/>
                </a:solidFill>
                <a:latin typeface="Gill Sans"/>
                <a:ea typeface="Gill Sans"/>
                <a:cs typeface="Gill Sans"/>
                <a:sym typeface="Gill Sans"/>
              </a:rPr>
              <a:t>Early Participants</a:t>
            </a:r>
            <a:endParaRPr/>
          </a:p>
        </p:txBody>
      </p:sp>
      <p:grpSp>
        <p:nvGrpSpPr>
          <p:cNvPr id="1023" name="Google Shape;1023;p104"/>
          <p:cNvGrpSpPr/>
          <p:nvPr/>
        </p:nvGrpSpPr>
        <p:grpSpPr>
          <a:xfrm>
            <a:off x="1579795" y="1566002"/>
            <a:ext cx="9344244" cy="921728"/>
            <a:chOff x="1579795" y="1566002"/>
            <a:chExt cx="9344244" cy="921728"/>
          </a:xfrm>
        </p:grpSpPr>
        <p:pic>
          <p:nvPicPr>
            <p:cNvPr id="1024" name="Google Shape;1024;p104"/>
            <p:cNvPicPr preferRelativeResize="0"/>
            <p:nvPr/>
          </p:nvPicPr>
          <p:blipFill rotWithShape="1">
            <a:blip r:embed="rId11">
              <a:alphaModFix/>
            </a:blip>
            <a:srcRect b="0" l="0" r="0" t="0"/>
            <a:stretch/>
          </p:blipFill>
          <p:spPr>
            <a:xfrm>
              <a:off x="3082411" y="1844130"/>
              <a:ext cx="1494376" cy="341575"/>
            </a:xfrm>
            <a:prstGeom prst="rect">
              <a:avLst/>
            </a:prstGeom>
            <a:noFill/>
            <a:ln>
              <a:noFill/>
            </a:ln>
          </p:spPr>
        </p:pic>
        <p:pic>
          <p:nvPicPr>
            <p:cNvPr id="1025" name="Google Shape;1025;p104"/>
            <p:cNvPicPr preferRelativeResize="0"/>
            <p:nvPr/>
          </p:nvPicPr>
          <p:blipFill rotWithShape="1">
            <a:blip r:embed="rId12">
              <a:alphaModFix/>
            </a:blip>
            <a:srcRect b="22179" l="0" r="0" t="19991"/>
            <a:stretch/>
          </p:blipFill>
          <p:spPr>
            <a:xfrm>
              <a:off x="1579795" y="1852396"/>
              <a:ext cx="1299266" cy="334104"/>
            </a:xfrm>
            <a:prstGeom prst="rect">
              <a:avLst/>
            </a:prstGeom>
            <a:noFill/>
            <a:ln>
              <a:noFill/>
            </a:ln>
          </p:spPr>
        </p:pic>
        <p:pic>
          <p:nvPicPr>
            <p:cNvPr id="1026" name="Google Shape;1026;p104"/>
            <p:cNvPicPr preferRelativeResize="0"/>
            <p:nvPr/>
          </p:nvPicPr>
          <p:blipFill rotWithShape="1">
            <a:blip r:embed="rId13">
              <a:alphaModFix/>
            </a:blip>
            <a:srcRect b="0" l="0" r="0" t="0"/>
            <a:stretch/>
          </p:blipFill>
          <p:spPr>
            <a:xfrm>
              <a:off x="4710186" y="1631218"/>
              <a:ext cx="780476" cy="691775"/>
            </a:xfrm>
            <a:prstGeom prst="rect">
              <a:avLst/>
            </a:prstGeom>
            <a:noFill/>
            <a:ln>
              <a:noFill/>
            </a:ln>
          </p:spPr>
        </p:pic>
        <p:pic>
          <p:nvPicPr>
            <p:cNvPr id="1027" name="Google Shape;1027;p104"/>
            <p:cNvPicPr preferRelativeResize="0"/>
            <p:nvPr/>
          </p:nvPicPr>
          <p:blipFill rotWithShape="1">
            <a:blip r:embed="rId14">
              <a:alphaModFix/>
            </a:blip>
            <a:srcRect b="0" l="0" r="0" t="0"/>
            <a:stretch/>
          </p:blipFill>
          <p:spPr>
            <a:xfrm>
              <a:off x="5468651" y="1643565"/>
              <a:ext cx="712700" cy="674790"/>
            </a:xfrm>
            <a:prstGeom prst="rect">
              <a:avLst/>
            </a:prstGeom>
            <a:noFill/>
            <a:ln>
              <a:noFill/>
            </a:ln>
          </p:spPr>
        </p:pic>
        <p:pic>
          <p:nvPicPr>
            <p:cNvPr id="1028" name="Google Shape;1028;p104"/>
            <p:cNvPicPr preferRelativeResize="0"/>
            <p:nvPr/>
          </p:nvPicPr>
          <p:blipFill rotWithShape="1">
            <a:blip r:embed="rId15">
              <a:alphaModFix/>
            </a:blip>
            <a:srcRect b="0" l="0" r="0" t="0"/>
            <a:stretch/>
          </p:blipFill>
          <p:spPr>
            <a:xfrm>
              <a:off x="6256611" y="1774406"/>
              <a:ext cx="680750" cy="405400"/>
            </a:xfrm>
            <a:prstGeom prst="rect">
              <a:avLst/>
            </a:prstGeom>
            <a:noFill/>
            <a:ln>
              <a:noFill/>
            </a:ln>
          </p:spPr>
        </p:pic>
        <p:pic>
          <p:nvPicPr>
            <p:cNvPr id="1029" name="Google Shape;1029;p104"/>
            <p:cNvPicPr preferRelativeResize="0"/>
            <p:nvPr/>
          </p:nvPicPr>
          <p:blipFill rotWithShape="1">
            <a:blip r:embed="rId16">
              <a:alphaModFix/>
            </a:blip>
            <a:srcRect b="0" l="0" r="0" t="0"/>
            <a:stretch/>
          </p:blipFill>
          <p:spPr>
            <a:xfrm>
              <a:off x="7140711" y="1664568"/>
              <a:ext cx="616450" cy="616450"/>
            </a:xfrm>
            <a:prstGeom prst="rect">
              <a:avLst/>
            </a:prstGeom>
            <a:noFill/>
            <a:ln>
              <a:noFill/>
            </a:ln>
          </p:spPr>
        </p:pic>
        <p:pic>
          <p:nvPicPr>
            <p:cNvPr id="1030" name="Google Shape;1030;p104"/>
            <p:cNvPicPr preferRelativeResize="0"/>
            <p:nvPr/>
          </p:nvPicPr>
          <p:blipFill rotWithShape="1">
            <a:blip r:embed="rId17">
              <a:alphaModFix/>
            </a:blip>
            <a:srcRect b="0" l="0" r="0" t="0"/>
            <a:stretch/>
          </p:blipFill>
          <p:spPr>
            <a:xfrm>
              <a:off x="7809090" y="1747733"/>
              <a:ext cx="923556" cy="432073"/>
            </a:xfrm>
            <a:prstGeom prst="rect">
              <a:avLst/>
            </a:prstGeom>
            <a:noFill/>
            <a:ln>
              <a:noFill/>
            </a:ln>
          </p:spPr>
        </p:pic>
        <p:pic>
          <p:nvPicPr>
            <p:cNvPr descr="Explore more details" id="1031" name="Google Shape;1031;p104"/>
            <p:cNvPicPr preferRelativeResize="0"/>
            <p:nvPr/>
          </p:nvPicPr>
          <p:blipFill rotWithShape="1">
            <a:blip r:embed="rId18">
              <a:alphaModFix/>
            </a:blip>
            <a:srcRect b="7592" l="30622" r="29503" t="6524"/>
            <a:stretch/>
          </p:blipFill>
          <p:spPr>
            <a:xfrm>
              <a:off x="8931127" y="1566002"/>
              <a:ext cx="666622" cy="921728"/>
            </a:xfrm>
            <a:prstGeom prst="rect">
              <a:avLst/>
            </a:prstGeom>
            <a:noFill/>
            <a:ln>
              <a:noFill/>
            </a:ln>
          </p:spPr>
        </p:pic>
        <p:pic>
          <p:nvPicPr>
            <p:cNvPr id="1032" name="Google Shape;1032;p104"/>
            <p:cNvPicPr preferRelativeResize="0"/>
            <p:nvPr/>
          </p:nvPicPr>
          <p:blipFill rotWithShape="1">
            <a:blip r:embed="rId19">
              <a:alphaModFix/>
            </a:blip>
            <a:srcRect b="-303" l="0" r="71745" t="0"/>
            <a:stretch/>
          </p:blipFill>
          <p:spPr>
            <a:xfrm>
              <a:off x="9692034" y="1675842"/>
              <a:ext cx="1232005" cy="539860"/>
            </a:xfrm>
            <a:prstGeom prst="rect">
              <a:avLst/>
            </a:prstGeom>
            <a:noFill/>
            <a:ln>
              <a:noFill/>
            </a:ln>
          </p:spPr>
        </p:pic>
      </p:grpSp>
      <p:grpSp>
        <p:nvGrpSpPr>
          <p:cNvPr id="1033" name="Google Shape;1033;p104"/>
          <p:cNvGrpSpPr/>
          <p:nvPr/>
        </p:nvGrpSpPr>
        <p:grpSpPr>
          <a:xfrm>
            <a:off x="207591" y="5191638"/>
            <a:ext cx="11387876" cy="1635113"/>
            <a:chOff x="207591" y="5191638"/>
            <a:chExt cx="11387876" cy="1635113"/>
          </a:xfrm>
        </p:grpSpPr>
        <p:pic>
          <p:nvPicPr>
            <p:cNvPr descr="A close-up of a logo&#10;&#10;Description automatically generated" id="1034" name="Google Shape;1034;p104"/>
            <p:cNvPicPr preferRelativeResize="0"/>
            <p:nvPr/>
          </p:nvPicPr>
          <p:blipFill rotWithShape="1">
            <a:blip r:embed="rId8">
              <a:alphaModFix/>
            </a:blip>
            <a:srcRect b="32633" l="0" r="0" t="32632"/>
            <a:stretch/>
          </p:blipFill>
          <p:spPr>
            <a:xfrm>
              <a:off x="207591" y="5365109"/>
              <a:ext cx="1603056" cy="556823"/>
            </a:xfrm>
            <a:prstGeom prst="rect">
              <a:avLst/>
            </a:prstGeom>
            <a:noFill/>
            <a:ln>
              <a:noFill/>
            </a:ln>
          </p:spPr>
        </p:pic>
        <p:pic>
          <p:nvPicPr>
            <p:cNvPr descr="A round red and yellow logo with a map in the middle&#10;&#10;Description automatically generated" id="1035" name="Google Shape;1035;p104"/>
            <p:cNvPicPr preferRelativeResize="0"/>
            <p:nvPr/>
          </p:nvPicPr>
          <p:blipFill rotWithShape="1">
            <a:blip r:embed="rId20">
              <a:alphaModFix/>
            </a:blip>
            <a:srcRect b="0" l="0" r="0" t="0"/>
            <a:stretch/>
          </p:blipFill>
          <p:spPr>
            <a:xfrm>
              <a:off x="1810647" y="5285482"/>
              <a:ext cx="717692" cy="717692"/>
            </a:xfrm>
            <a:prstGeom prst="rect">
              <a:avLst/>
            </a:prstGeom>
            <a:noFill/>
            <a:ln>
              <a:noFill/>
            </a:ln>
          </p:spPr>
        </p:pic>
        <p:pic>
          <p:nvPicPr>
            <p:cNvPr descr="A logo with people lifting a box&#10;&#10;Description automatically generated" id="1036" name="Google Shape;1036;p104"/>
            <p:cNvPicPr preferRelativeResize="0"/>
            <p:nvPr/>
          </p:nvPicPr>
          <p:blipFill rotWithShape="1">
            <a:blip r:embed="rId21">
              <a:alphaModFix/>
            </a:blip>
            <a:srcRect b="0" l="0" r="0" t="0"/>
            <a:stretch/>
          </p:blipFill>
          <p:spPr>
            <a:xfrm>
              <a:off x="2614202" y="5317550"/>
              <a:ext cx="665541" cy="665541"/>
            </a:xfrm>
            <a:prstGeom prst="rect">
              <a:avLst/>
            </a:prstGeom>
            <a:noFill/>
            <a:ln>
              <a:noFill/>
            </a:ln>
          </p:spPr>
        </p:pic>
        <p:pic>
          <p:nvPicPr>
            <p:cNvPr descr="A logo of a company&#10;&#10;Description automatically generated" id="1037" name="Google Shape;1037;p104"/>
            <p:cNvPicPr preferRelativeResize="0"/>
            <p:nvPr/>
          </p:nvPicPr>
          <p:blipFill rotWithShape="1">
            <a:blip r:embed="rId22">
              <a:alphaModFix/>
            </a:blip>
            <a:srcRect b="0" l="0" r="0" t="0"/>
            <a:stretch/>
          </p:blipFill>
          <p:spPr>
            <a:xfrm>
              <a:off x="4708289" y="5340030"/>
              <a:ext cx="591860" cy="591860"/>
            </a:xfrm>
            <a:prstGeom prst="rect">
              <a:avLst/>
            </a:prstGeom>
            <a:noFill/>
            <a:ln>
              <a:noFill/>
            </a:ln>
          </p:spPr>
        </p:pic>
        <p:pic>
          <p:nvPicPr>
            <p:cNvPr descr="A black and white logo&#10;&#10;Description automatically generated" id="1038" name="Google Shape;1038;p104"/>
            <p:cNvPicPr preferRelativeResize="0"/>
            <p:nvPr/>
          </p:nvPicPr>
          <p:blipFill rotWithShape="1">
            <a:blip r:embed="rId23">
              <a:alphaModFix/>
            </a:blip>
            <a:srcRect b="0" l="0" r="0" t="0"/>
            <a:stretch/>
          </p:blipFill>
          <p:spPr>
            <a:xfrm>
              <a:off x="5501947" y="5191638"/>
              <a:ext cx="814754" cy="837510"/>
            </a:xfrm>
            <a:prstGeom prst="rect">
              <a:avLst/>
            </a:prstGeom>
            <a:noFill/>
            <a:ln>
              <a:noFill/>
            </a:ln>
          </p:spPr>
        </p:pic>
        <p:pic>
          <p:nvPicPr>
            <p:cNvPr descr="A logo for a company&#10;&#10;Description automatically generated" id="1039" name="Google Shape;1039;p104"/>
            <p:cNvPicPr preferRelativeResize="0"/>
            <p:nvPr/>
          </p:nvPicPr>
          <p:blipFill rotWithShape="1">
            <a:blip r:embed="rId24">
              <a:alphaModFix/>
            </a:blip>
            <a:srcRect b="0" l="0" r="0" t="0"/>
            <a:stretch/>
          </p:blipFill>
          <p:spPr>
            <a:xfrm>
              <a:off x="5884794" y="6291026"/>
              <a:ext cx="1145584" cy="511421"/>
            </a:xfrm>
            <a:prstGeom prst="rect">
              <a:avLst/>
            </a:prstGeom>
            <a:noFill/>
            <a:ln>
              <a:noFill/>
            </a:ln>
          </p:spPr>
        </p:pic>
        <p:pic>
          <p:nvPicPr>
            <p:cNvPr descr="A blue and white logo&#10;&#10;Description automatically generated" id="1040" name="Google Shape;1040;p104"/>
            <p:cNvPicPr preferRelativeResize="0"/>
            <p:nvPr/>
          </p:nvPicPr>
          <p:blipFill rotWithShape="1">
            <a:blip r:embed="rId25">
              <a:alphaModFix/>
            </a:blip>
            <a:srcRect b="0" l="0" r="0" t="0"/>
            <a:stretch/>
          </p:blipFill>
          <p:spPr>
            <a:xfrm>
              <a:off x="7687388" y="5359584"/>
              <a:ext cx="1478917" cy="567871"/>
            </a:xfrm>
            <a:prstGeom prst="rect">
              <a:avLst/>
            </a:prstGeom>
            <a:noFill/>
            <a:ln>
              <a:noFill/>
            </a:ln>
          </p:spPr>
        </p:pic>
        <p:pic>
          <p:nvPicPr>
            <p:cNvPr descr="A black and orange logo&#10;&#10;Description automatically generated" id="1041" name="Google Shape;1041;p104"/>
            <p:cNvPicPr preferRelativeResize="0"/>
            <p:nvPr/>
          </p:nvPicPr>
          <p:blipFill rotWithShape="1">
            <a:blip r:embed="rId26">
              <a:alphaModFix/>
            </a:blip>
            <a:srcRect b="14426" l="0" r="0" t="15829"/>
            <a:stretch/>
          </p:blipFill>
          <p:spPr>
            <a:xfrm>
              <a:off x="3491075" y="5324404"/>
              <a:ext cx="971853" cy="677805"/>
            </a:xfrm>
            <a:prstGeom prst="rect">
              <a:avLst/>
            </a:prstGeom>
            <a:noFill/>
            <a:ln>
              <a:noFill/>
            </a:ln>
          </p:spPr>
        </p:pic>
        <p:pic>
          <p:nvPicPr>
            <p:cNvPr descr="A logo for a company&#10;&#10;Description automatically generated" id="1042" name="Google Shape;1042;p104"/>
            <p:cNvPicPr preferRelativeResize="0"/>
            <p:nvPr/>
          </p:nvPicPr>
          <p:blipFill rotWithShape="1">
            <a:blip r:embed="rId27">
              <a:alphaModFix/>
            </a:blip>
            <a:srcRect b="0" l="0" r="0" t="0"/>
            <a:stretch/>
          </p:blipFill>
          <p:spPr>
            <a:xfrm>
              <a:off x="7324377" y="6266720"/>
              <a:ext cx="1177871" cy="560031"/>
            </a:xfrm>
            <a:prstGeom prst="rect">
              <a:avLst/>
            </a:prstGeom>
            <a:noFill/>
            <a:ln>
              <a:noFill/>
            </a:ln>
          </p:spPr>
        </p:pic>
        <p:pic>
          <p:nvPicPr>
            <p:cNvPr descr="A close up of a logo&#10;&#10;Description automatically generated" id="1043" name="Google Shape;1043;p104"/>
            <p:cNvPicPr preferRelativeResize="0"/>
            <p:nvPr/>
          </p:nvPicPr>
          <p:blipFill rotWithShape="1">
            <a:blip r:embed="rId28">
              <a:alphaModFix/>
            </a:blip>
            <a:srcRect b="0" l="0" r="0" t="0"/>
            <a:stretch/>
          </p:blipFill>
          <p:spPr>
            <a:xfrm>
              <a:off x="9166305" y="5327989"/>
              <a:ext cx="1639137" cy="517622"/>
            </a:xfrm>
            <a:prstGeom prst="rect">
              <a:avLst/>
            </a:prstGeom>
            <a:noFill/>
            <a:ln>
              <a:noFill/>
            </a:ln>
          </p:spPr>
        </p:pic>
        <p:pic>
          <p:nvPicPr>
            <p:cNvPr id="1044" name="Google Shape;1044;p104"/>
            <p:cNvPicPr preferRelativeResize="0"/>
            <p:nvPr/>
          </p:nvPicPr>
          <p:blipFill rotWithShape="1">
            <a:blip r:embed="rId7">
              <a:alphaModFix/>
            </a:blip>
            <a:srcRect b="0" l="0" r="0" t="0"/>
            <a:stretch/>
          </p:blipFill>
          <p:spPr>
            <a:xfrm>
              <a:off x="4398326" y="6233659"/>
              <a:ext cx="1145585" cy="558561"/>
            </a:xfrm>
            <a:prstGeom prst="rect">
              <a:avLst/>
            </a:prstGeom>
            <a:noFill/>
            <a:ln>
              <a:noFill/>
            </a:ln>
          </p:spPr>
        </p:pic>
        <p:pic>
          <p:nvPicPr>
            <p:cNvPr descr="A blue and orange logo&#10;&#10;Description automatically generated" id="1045" name="Google Shape;1045;p104"/>
            <p:cNvPicPr preferRelativeResize="0"/>
            <p:nvPr/>
          </p:nvPicPr>
          <p:blipFill rotWithShape="1">
            <a:blip r:embed="rId29">
              <a:alphaModFix/>
            </a:blip>
            <a:srcRect b="0" l="0" r="0" t="0"/>
            <a:stretch/>
          </p:blipFill>
          <p:spPr>
            <a:xfrm>
              <a:off x="6330173" y="5365109"/>
              <a:ext cx="1478917" cy="517621"/>
            </a:xfrm>
            <a:prstGeom prst="rect">
              <a:avLst/>
            </a:prstGeom>
            <a:noFill/>
            <a:ln>
              <a:noFill/>
            </a:ln>
          </p:spPr>
        </p:pic>
        <p:pic>
          <p:nvPicPr>
            <p:cNvPr descr="A red logo with a white background&#10;&#10;Description automatically generated" id="1046" name="Google Shape;1046;p104"/>
            <p:cNvPicPr preferRelativeResize="0"/>
            <p:nvPr/>
          </p:nvPicPr>
          <p:blipFill rotWithShape="1">
            <a:blip r:embed="rId3">
              <a:alphaModFix/>
            </a:blip>
            <a:srcRect b="22504" l="25038" r="23543" t="12182"/>
            <a:stretch/>
          </p:blipFill>
          <p:spPr>
            <a:xfrm>
              <a:off x="10974144" y="5229313"/>
              <a:ext cx="621323" cy="789211"/>
            </a:xfrm>
            <a:prstGeom prst="rect">
              <a:avLst/>
            </a:prstGeom>
            <a:noFill/>
            <a:ln>
              <a:noFill/>
            </a:ln>
          </p:spPr>
        </p:pic>
        <p:pic>
          <p:nvPicPr>
            <p:cNvPr descr="A red text on a black background&#10;&#10;Description automatically generated" id="1047" name="Google Shape;1047;p104"/>
            <p:cNvPicPr preferRelativeResize="0"/>
            <p:nvPr/>
          </p:nvPicPr>
          <p:blipFill rotWithShape="1">
            <a:blip r:embed="rId30">
              <a:alphaModFix/>
            </a:blip>
            <a:srcRect b="0" l="0" r="0" t="0"/>
            <a:stretch/>
          </p:blipFill>
          <p:spPr>
            <a:xfrm>
              <a:off x="3056643" y="6303460"/>
              <a:ext cx="971852" cy="455172"/>
            </a:xfrm>
            <a:prstGeom prst="rect">
              <a:avLst/>
            </a:prstGeom>
            <a:noFill/>
            <a:ln>
              <a:noFill/>
            </a:ln>
          </p:spPr>
        </p:pic>
      </p:grpSp>
      <p:grpSp>
        <p:nvGrpSpPr>
          <p:cNvPr id="1048" name="Google Shape;1048;p104"/>
          <p:cNvGrpSpPr/>
          <p:nvPr/>
        </p:nvGrpSpPr>
        <p:grpSpPr>
          <a:xfrm>
            <a:off x="997944" y="2768166"/>
            <a:ext cx="10134184" cy="856288"/>
            <a:chOff x="1259541" y="2677579"/>
            <a:chExt cx="10134184" cy="856288"/>
          </a:xfrm>
        </p:grpSpPr>
        <p:pic>
          <p:nvPicPr>
            <p:cNvPr descr="A blue and yellow logo&#10;&#10;Description automatically generated" id="1049" name="Google Shape;1049;p104"/>
            <p:cNvPicPr preferRelativeResize="0"/>
            <p:nvPr/>
          </p:nvPicPr>
          <p:blipFill rotWithShape="1">
            <a:blip r:embed="rId31">
              <a:alphaModFix/>
            </a:blip>
            <a:srcRect b="0" l="0" r="0" t="0"/>
            <a:stretch/>
          </p:blipFill>
          <p:spPr>
            <a:xfrm>
              <a:off x="4759683" y="2820027"/>
              <a:ext cx="552038" cy="642275"/>
            </a:xfrm>
            <a:prstGeom prst="rect">
              <a:avLst/>
            </a:prstGeom>
            <a:noFill/>
            <a:ln>
              <a:noFill/>
            </a:ln>
          </p:spPr>
        </p:pic>
        <p:pic>
          <p:nvPicPr>
            <p:cNvPr id="1050" name="Google Shape;1050;p104"/>
            <p:cNvPicPr preferRelativeResize="0"/>
            <p:nvPr/>
          </p:nvPicPr>
          <p:blipFill rotWithShape="1">
            <a:blip r:embed="rId32">
              <a:alphaModFix/>
            </a:blip>
            <a:srcRect b="0" l="0" r="0" t="0"/>
            <a:stretch/>
          </p:blipFill>
          <p:spPr>
            <a:xfrm>
              <a:off x="8968801" y="2777579"/>
              <a:ext cx="585721" cy="585721"/>
            </a:xfrm>
            <a:prstGeom prst="rect">
              <a:avLst/>
            </a:prstGeom>
            <a:noFill/>
            <a:ln>
              <a:noFill/>
            </a:ln>
          </p:spPr>
        </p:pic>
        <p:pic>
          <p:nvPicPr>
            <p:cNvPr descr="A close-up of a logo&#10;&#10;Description automatically generated" id="1051" name="Google Shape;1051;p104"/>
            <p:cNvPicPr preferRelativeResize="0"/>
            <p:nvPr/>
          </p:nvPicPr>
          <p:blipFill rotWithShape="1">
            <a:blip r:embed="rId33">
              <a:alphaModFix/>
            </a:blip>
            <a:srcRect b="27006" l="0" r="0" t="25422"/>
            <a:stretch/>
          </p:blipFill>
          <p:spPr>
            <a:xfrm>
              <a:off x="3193848" y="2731594"/>
              <a:ext cx="1350169" cy="642274"/>
            </a:xfrm>
            <a:prstGeom prst="rect">
              <a:avLst/>
            </a:prstGeom>
            <a:noFill/>
            <a:ln>
              <a:noFill/>
            </a:ln>
          </p:spPr>
        </p:pic>
        <p:pic>
          <p:nvPicPr>
            <p:cNvPr descr="A logo with a triangle and a star&#10;&#10;Description automatically generated" id="1052" name="Google Shape;1052;p104"/>
            <p:cNvPicPr preferRelativeResize="0"/>
            <p:nvPr/>
          </p:nvPicPr>
          <p:blipFill rotWithShape="1">
            <a:blip r:embed="rId34">
              <a:alphaModFix/>
            </a:blip>
            <a:srcRect b="25861" l="0" r="0" t="23789"/>
            <a:stretch/>
          </p:blipFill>
          <p:spPr>
            <a:xfrm>
              <a:off x="5365855" y="2794869"/>
              <a:ext cx="1771224" cy="571271"/>
            </a:xfrm>
            <a:prstGeom prst="rect">
              <a:avLst/>
            </a:prstGeom>
            <a:noFill/>
            <a:ln>
              <a:noFill/>
            </a:ln>
          </p:spPr>
        </p:pic>
        <p:pic>
          <p:nvPicPr>
            <p:cNvPr descr="A logo of a religious organization&#10;&#10;Description automatically generated" id="1053" name="Google Shape;1053;p104"/>
            <p:cNvPicPr preferRelativeResize="0"/>
            <p:nvPr/>
          </p:nvPicPr>
          <p:blipFill rotWithShape="1">
            <a:blip r:embed="rId35">
              <a:alphaModFix/>
            </a:blip>
            <a:srcRect b="3539" l="10519" r="22177" t="7609"/>
            <a:stretch/>
          </p:blipFill>
          <p:spPr>
            <a:xfrm>
              <a:off x="7915725" y="2677579"/>
              <a:ext cx="916847" cy="856288"/>
            </a:xfrm>
            <a:prstGeom prst="rect">
              <a:avLst/>
            </a:prstGeom>
            <a:noFill/>
            <a:ln>
              <a:noFill/>
            </a:ln>
          </p:spPr>
        </p:pic>
        <p:pic>
          <p:nvPicPr>
            <p:cNvPr descr="A green logo with black text&#10;&#10;Description automatically generated" id="1054" name="Google Shape;1054;p104"/>
            <p:cNvPicPr preferRelativeResize="0"/>
            <p:nvPr/>
          </p:nvPicPr>
          <p:blipFill rotWithShape="1">
            <a:blip r:embed="rId10">
              <a:alphaModFix/>
            </a:blip>
            <a:srcRect b="8175" l="25148" r="23839" t="6184"/>
            <a:stretch/>
          </p:blipFill>
          <p:spPr>
            <a:xfrm>
              <a:off x="7143443" y="2734204"/>
              <a:ext cx="665647" cy="715810"/>
            </a:xfrm>
            <a:prstGeom prst="rect">
              <a:avLst/>
            </a:prstGeom>
            <a:noFill/>
            <a:ln>
              <a:noFill/>
            </a:ln>
          </p:spPr>
        </p:pic>
        <p:pic>
          <p:nvPicPr>
            <p:cNvPr descr="A logo with a shield and text&#10;&#10;Description automatically generated" id="1055" name="Google Shape;1055;p104"/>
            <p:cNvPicPr preferRelativeResize="0"/>
            <p:nvPr/>
          </p:nvPicPr>
          <p:blipFill rotWithShape="1">
            <a:blip r:embed="rId36">
              <a:alphaModFix/>
            </a:blip>
            <a:srcRect b="31776" l="0" r="0" t="32395"/>
            <a:stretch/>
          </p:blipFill>
          <p:spPr>
            <a:xfrm>
              <a:off x="1259541" y="2766700"/>
              <a:ext cx="1804121" cy="646401"/>
            </a:xfrm>
            <a:prstGeom prst="rect">
              <a:avLst/>
            </a:prstGeom>
            <a:noFill/>
            <a:ln>
              <a:noFill/>
            </a:ln>
          </p:spPr>
        </p:pic>
        <p:pic>
          <p:nvPicPr>
            <p:cNvPr descr="A blue text on a white background&#10;&#10;Description automatically generated" id="1056" name="Google Shape;1056;p104"/>
            <p:cNvPicPr preferRelativeResize="0"/>
            <p:nvPr/>
          </p:nvPicPr>
          <p:blipFill rotWithShape="1">
            <a:blip r:embed="rId37">
              <a:alphaModFix/>
            </a:blip>
            <a:srcRect b="0" l="0" r="0" t="0"/>
            <a:stretch/>
          </p:blipFill>
          <p:spPr>
            <a:xfrm>
              <a:off x="9728033" y="2731594"/>
              <a:ext cx="1665692" cy="578033"/>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5"/>
          <p:cNvSpPr txBox="1"/>
          <p:nvPr/>
        </p:nvSpPr>
        <p:spPr>
          <a:xfrm>
            <a:off x="707538" y="334893"/>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Challenges Faced By Entrepreneurs  </a:t>
            </a:r>
            <a:endParaRPr b="1" sz="3200">
              <a:solidFill>
                <a:schemeClr val="lt1"/>
              </a:solidFill>
              <a:latin typeface="Gill Sans"/>
              <a:ea typeface="Gill Sans"/>
              <a:cs typeface="Gill Sans"/>
              <a:sym typeface="Gill Sans"/>
            </a:endParaRPr>
          </a:p>
        </p:txBody>
      </p:sp>
      <p:grpSp>
        <p:nvGrpSpPr>
          <p:cNvPr id="1062" name="Google Shape;1062;p105"/>
          <p:cNvGrpSpPr/>
          <p:nvPr/>
        </p:nvGrpSpPr>
        <p:grpSpPr>
          <a:xfrm>
            <a:off x="5664259" y="1766428"/>
            <a:ext cx="5794453" cy="4583672"/>
            <a:chOff x="59" y="507899"/>
            <a:chExt cx="5794453" cy="4583672"/>
          </a:xfrm>
        </p:grpSpPr>
        <p:sp>
          <p:nvSpPr>
            <p:cNvPr id="1063" name="Google Shape;1063;p105"/>
            <p:cNvSpPr/>
            <p:nvPr/>
          </p:nvSpPr>
          <p:spPr>
            <a:xfrm>
              <a:off x="337348" y="507899"/>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05"/>
            <p:cNvSpPr/>
            <p:nvPr/>
          </p:nvSpPr>
          <p:spPr>
            <a:xfrm>
              <a:off x="562207" y="732758"/>
              <a:ext cx="605390" cy="60539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05"/>
            <p:cNvSpPr/>
            <p:nvPr/>
          </p:nvSpPr>
          <p:spPr>
            <a:xfrm>
              <a:off x="59" y="1891649"/>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05"/>
            <p:cNvSpPr txBox="1"/>
            <p:nvPr/>
          </p:nvSpPr>
          <p:spPr>
            <a:xfrm>
              <a:off x="59" y="1891649"/>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Lack of Political Will i.e. No Deliberate Policies</a:t>
              </a:r>
              <a:endParaRPr b="1" sz="1500" cap="none">
                <a:solidFill>
                  <a:schemeClr val="dk1"/>
                </a:solidFill>
                <a:latin typeface="Calibri"/>
                <a:ea typeface="Calibri"/>
                <a:cs typeface="Calibri"/>
                <a:sym typeface="Calibri"/>
              </a:endParaRPr>
            </a:p>
          </p:txBody>
        </p:sp>
        <p:sp>
          <p:nvSpPr>
            <p:cNvPr id="1067" name="Google Shape;1067;p105"/>
            <p:cNvSpPr/>
            <p:nvPr/>
          </p:nvSpPr>
          <p:spPr>
            <a:xfrm>
              <a:off x="2369731" y="507899"/>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05"/>
            <p:cNvSpPr/>
            <p:nvPr/>
          </p:nvSpPr>
          <p:spPr>
            <a:xfrm>
              <a:off x="2594590" y="732758"/>
              <a:ext cx="605390" cy="60539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05"/>
            <p:cNvSpPr/>
            <p:nvPr/>
          </p:nvSpPr>
          <p:spPr>
            <a:xfrm>
              <a:off x="2032442" y="1891649"/>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5"/>
            <p:cNvSpPr txBox="1"/>
            <p:nvPr/>
          </p:nvSpPr>
          <p:spPr>
            <a:xfrm>
              <a:off x="2032442" y="1891649"/>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Lack of Market Intelligence and Updated Information</a:t>
              </a:r>
              <a:endParaRPr b="1" sz="1500" cap="none">
                <a:solidFill>
                  <a:schemeClr val="dk1"/>
                </a:solidFill>
                <a:latin typeface="Calibri"/>
                <a:ea typeface="Calibri"/>
                <a:cs typeface="Calibri"/>
                <a:sym typeface="Calibri"/>
              </a:endParaRPr>
            </a:p>
          </p:txBody>
        </p:sp>
        <p:sp>
          <p:nvSpPr>
            <p:cNvPr id="1071" name="Google Shape;1071;p105"/>
            <p:cNvSpPr/>
            <p:nvPr/>
          </p:nvSpPr>
          <p:spPr>
            <a:xfrm>
              <a:off x="4402114" y="507899"/>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05"/>
            <p:cNvSpPr/>
            <p:nvPr/>
          </p:nvSpPr>
          <p:spPr>
            <a:xfrm>
              <a:off x="4626973" y="732758"/>
              <a:ext cx="605390" cy="605390"/>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05"/>
            <p:cNvSpPr/>
            <p:nvPr/>
          </p:nvSpPr>
          <p:spPr>
            <a:xfrm>
              <a:off x="4064825" y="1891649"/>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05"/>
            <p:cNvSpPr txBox="1"/>
            <p:nvPr/>
          </p:nvSpPr>
          <p:spPr>
            <a:xfrm>
              <a:off x="4064825" y="1891649"/>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Lack of Supportive  Infrastructure</a:t>
              </a:r>
              <a:endParaRPr b="1" sz="1500" cap="none">
                <a:solidFill>
                  <a:schemeClr val="dk1"/>
                </a:solidFill>
                <a:latin typeface="Calibri"/>
                <a:ea typeface="Calibri"/>
                <a:cs typeface="Calibri"/>
                <a:sym typeface="Calibri"/>
              </a:endParaRPr>
            </a:p>
          </p:txBody>
        </p:sp>
        <p:sp>
          <p:nvSpPr>
            <p:cNvPr id="1075" name="Google Shape;1075;p105"/>
            <p:cNvSpPr/>
            <p:nvPr/>
          </p:nvSpPr>
          <p:spPr>
            <a:xfrm>
              <a:off x="337348" y="3015946"/>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5"/>
            <p:cNvSpPr/>
            <p:nvPr/>
          </p:nvSpPr>
          <p:spPr>
            <a:xfrm>
              <a:off x="562207" y="3240805"/>
              <a:ext cx="605390" cy="605390"/>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5"/>
            <p:cNvSpPr/>
            <p:nvPr/>
          </p:nvSpPr>
          <p:spPr>
            <a:xfrm>
              <a:off x="59" y="4399696"/>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5"/>
            <p:cNvSpPr txBox="1"/>
            <p:nvPr/>
          </p:nvSpPr>
          <p:spPr>
            <a:xfrm>
              <a:off x="59" y="4399696"/>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Lack of Exposure to  Necessary Skills</a:t>
              </a:r>
              <a:endParaRPr b="1" sz="1500" cap="none">
                <a:solidFill>
                  <a:schemeClr val="dk1"/>
                </a:solidFill>
                <a:latin typeface="Calibri"/>
                <a:ea typeface="Calibri"/>
                <a:cs typeface="Calibri"/>
                <a:sym typeface="Calibri"/>
              </a:endParaRPr>
            </a:p>
          </p:txBody>
        </p:sp>
        <p:sp>
          <p:nvSpPr>
            <p:cNvPr id="1079" name="Google Shape;1079;p105"/>
            <p:cNvSpPr/>
            <p:nvPr/>
          </p:nvSpPr>
          <p:spPr>
            <a:xfrm>
              <a:off x="2369731" y="3015946"/>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05"/>
            <p:cNvSpPr/>
            <p:nvPr/>
          </p:nvSpPr>
          <p:spPr>
            <a:xfrm>
              <a:off x="2594590" y="3240805"/>
              <a:ext cx="605390" cy="605390"/>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05"/>
            <p:cNvSpPr/>
            <p:nvPr/>
          </p:nvSpPr>
          <p:spPr>
            <a:xfrm>
              <a:off x="2032442" y="4399696"/>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05"/>
            <p:cNvSpPr txBox="1"/>
            <p:nvPr/>
          </p:nvSpPr>
          <p:spPr>
            <a:xfrm>
              <a:off x="2032442" y="4399696"/>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High Cost of Transactions</a:t>
              </a:r>
              <a:endParaRPr b="1" sz="1500" cap="none">
                <a:solidFill>
                  <a:schemeClr val="dk1"/>
                </a:solidFill>
                <a:latin typeface="Calibri"/>
                <a:ea typeface="Calibri"/>
                <a:cs typeface="Calibri"/>
                <a:sym typeface="Calibri"/>
              </a:endParaRPr>
            </a:p>
          </p:txBody>
        </p:sp>
        <p:sp>
          <p:nvSpPr>
            <p:cNvPr id="1083" name="Google Shape;1083;p105"/>
            <p:cNvSpPr/>
            <p:nvPr/>
          </p:nvSpPr>
          <p:spPr>
            <a:xfrm>
              <a:off x="4402114" y="3015946"/>
              <a:ext cx="1055109" cy="1055109"/>
            </a:xfrm>
            <a:prstGeom prst="ellipse">
              <a:avLst/>
            </a:prstGeom>
            <a:solidFill>
              <a:srgbClr val="CFDE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05"/>
            <p:cNvSpPr/>
            <p:nvPr/>
          </p:nvSpPr>
          <p:spPr>
            <a:xfrm>
              <a:off x="4626973" y="3240805"/>
              <a:ext cx="605390" cy="605390"/>
            </a:xfrm>
            <a:prstGeom prst="rect">
              <a:avLst/>
            </a:prstGeom>
            <a:blipFill rotWithShape="1">
              <a:blip r:embed="rId8">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05"/>
            <p:cNvSpPr/>
            <p:nvPr/>
          </p:nvSpPr>
          <p:spPr>
            <a:xfrm>
              <a:off x="4064825" y="4399696"/>
              <a:ext cx="1729687" cy="6918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05"/>
            <p:cNvSpPr txBox="1"/>
            <p:nvPr/>
          </p:nvSpPr>
          <p:spPr>
            <a:xfrm>
              <a:off x="4064825" y="4399696"/>
              <a:ext cx="1729687" cy="691875"/>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500"/>
                <a:buFont typeface="Calibri"/>
                <a:buNone/>
              </a:pPr>
              <a:r>
                <a:rPr b="1" lang="en" sz="1500" cap="none">
                  <a:solidFill>
                    <a:schemeClr val="dk1"/>
                  </a:solidFill>
                  <a:latin typeface="Calibri"/>
                  <a:ea typeface="Calibri"/>
                  <a:cs typeface="Calibri"/>
                  <a:sym typeface="Calibri"/>
                </a:rPr>
                <a:t>Access to Finance</a:t>
              </a:r>
              <a:endParaRPr/>
            </a:p>
          </p:txBody>
        </p:sp>
      </p:grpSp>
      <p:pic>
        <p:nvPicPr>
          <p:cNvPr id="1087" name="Google Shape;1087;p105"/>
          <p:cNvPicPr preferRelativeResize="0"/>
          <p:nvPr/>
        </p:nvPicPr>
        <p:blipFill rotWithShape="1">
          <a:blip r:embed="rId9">
            <a:alphaModFix/>
          </a:blip>
          <a:srcRect b="0" l="0" r="0" t="0"/>
          <a:stretch/>
        </p:blipFill>
        <p:spPr>
          <a:xfrm>
            <a:off x="466529" y="1725139"/>
            <a:ext cx="4588072" cy="4288376"/>
          </a:xfrm>
          <a:prstGeom prst="rect">
            <a:avLst/>
          </a:prstGeom>
          <a:noFill/>
          <a:ln>
            <a:noFill/>
          </a:ln>
          <a:effectLst>
            <a:outerShdw blurRad="139700" rotWithShape="0" algn="br" dir="13500000" dist="165100">
              <a:srgbClr val="000000">
                <a:alpha val="27843"/>
              </a:srgbClr>
            </a:outerShdw>
          </a:effectLst>
        </p:spPr>
      </p:pic>
      <p:grpSp>
        <p:nvGrpSpPr>
          <p:cNvPr id="1088" name="Google Shape;1088;p105"/>
          <p:cNvGrpSpPr/>
          <p:nvPr/>
        </p:nvGrpSpPr>
        <p:grpSpPr>
          <a:xfrm>
            <a:off x="118780" y="6012570"/>
            <a:ext cx="11938029" cy="769144"/>
            <a:chOff x="165805" y="92797"/>
            <a:chExt cx="11938029" cy="769144"/>
          </a:xfrm>
        </p:grpSpPr>
        <p:pic>
          <p:nvPicPr>
            <p:cNvPr id="1089" name="Google Shape;1089;p105"/>
            <p:cNvPicPr preferRelativeResize="0"/>
            <p:nvPr/>
          </p:nvPicPr>
          <p:blipFill rotWithShape="1">
            <a:blip r:embed="rId10">
              <a:alphaModFix/>
            </a:blip>
            <a:srcRect b="16014" l="0" r="0" t="5727"/>
            <a:stretch/>
          </p:blipFill>
          <p:spPr>
            <a:xfrm>
              <a:off x="165805" y="138517"/>
              <a:ext cx="1280223" cy="708269"/>
            </a:xfrm>
            <a:prstGeom prst="rect">
              <a:avLst/>
            </a:prstGeom>
            <a:noFill/>
            <a:ln>
              <a:noFill/>
            </a:ln>
          </p:spPr>
        </p:pic>
        <p:pic>
          <p:nvPicPr>
            <p:cNvPr id="1090" name="Google Shape;1090;p105"/>
            <p:cNvPicPr preferRelativeResize="0"/>
            <p:nvPr/>
          </p:nvPicPr>
          <p:blipFill rotWithShape="1">
            <a:blip r:embed="rId11">
              <a:alphaModFix/>
            </a:blip>
            <a:srcRect b="0" l="0" r="0" t="0"/>
            <a:stretch/>
          </p:blipFill>
          <p:spPr>
            <a:xfrm>
              <a:off x="11331831" y="92797"/>
              <a:ext cx="772003" cy="769144"/>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06"/>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Challenges in Cross Border Payments</a:t>
            </a:r>
            <a:endParaRPr/>
          </a:p>
        </p:txBody>
      </p:sp>
      <p:grpSp>
        <p:nvGrpSpPr>
          <p:cNvPr id="1096" name="Google Shape;1096;p106"/>
          <p:cNvGrpSpPr/>
          <p:nvPr/>
        </p:nvGrpSpPr>
        <p:grpSpPr>
          <a:xfrm>
            <a:off x="118780" y="6012570"/>
            <a:ext cx="11938029" cy="769144"/>
            <a:chOff x="165805" y="92797"/>
            <a:chExt cx="11938029" cy="769144"/>
          </a:xfrm>
        </p:grpSpPr>
        <p:pic>
          <p:nvPicPr>
            <p:cNvPr id="1097" name="Google Shape;1097;p106"/>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098" name="Google Shape;1098;p106"/>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099" name="Google Shape;1099;p106"/>
          <p:cNvGrpSpPr/>
          <p:nvPr/>
        </p:nvGrpSpPr>
        <p:grpSpPr>
          <a:xfrm>
            <a:off x="7049427" y="2046860"/>
            <a:ext cx="5142573" cy="3230114"/>
            <a:chOff x="7274899" y="2391292"/>
            <a:chExt cx="4144413" cy="2671101"/>
          </a:xfrm>
        </p:grpSpPr>
        <p:pic>
          <p:nvPicPr>
            <p:cNvPr descr="A blue line drawing of a dollar sign&#10;&#10;Description automatically generated" id="1100" name="Google Shape;1100;p106"/>
            <p:cNvPicPr preferRelativeResize="0"/>
            <p:nvPr/>
          </p:nvPicPr>
          <p:blipFill rotWithShape="1">
            <a:blip r:embed="rId5">
              <a:alphaModFix/>
            </a:blip>
            <a:srcRect b="0" l="0" r="0" t="0"/>
            <a:stretch/>
          </p:blipFill>
          <p:spPr>
            <a:xfrm>
              <a:off x="7299235" y="3132376"/>
              <a:ext cx="500871" cy="500871"/>
            </a:xfrm>
            <a:prstGeom prst="rect">
              <a:avLst/>
            </a:prstGeom>
            <a:noFill/>
            <a:ln>
              <a:noFill/>
            </a:ln>
          </p:spPr>
        </p:pic>
        <p:pic>
          <p:nvPicPr>
            <p:cNvPr descr="A clipboard with a checklist and a warning sign&#10;&#10;Description automatically generated" id="1101" name="Google Shape;1101;p106"/>
            <p:cNvPicPr preferRelativeResize="0"/>
            <p:nvPr/>
          </p:nvPicPr>
          <p:blipFill rotWithShape="1">
            <a:blip r:embed="rId6">
              <a:alphaModFix/>
            </a:blip>
            <a:srcRect b="0" l="0" r="0" t="0"/>
            <a:stretch/>
          </p:blipFill>
          <p:spPr>
            <a:xfrm>
              <a:off x="7351157" y="4420150"/>
              <a:ext cx="521365" cy="521365"/>
            </a:xfrm>
            <a:prstGeom prst="rect">
              <a:avLst/>
            </a:prstGeom>
            <a:noFill/>
            <a:ln>
              <a:noFill/>
            </a:ln>
          </p:spPr>
        </p:pic>
        <p:pic>
          <p:nvPicPr>
            <p:cNvPr descr="A blue and black icon with a magnifying glass and a blue paper with a shield and a black background&#10;&#10;Description automatically generated" id="1102" name="Google Shape;1102;p106"/>
            <p:cNvPicPr preferRelativeResize="0"/>
            <p:nvPr/>
          </p:nvPicPr>
          <p:blipFill rotWithShape="1">
            <a:blip r:embed="rId7">
              <a:alphaModFix/>
            </a:blip>
            <a:srcRect b="0" l="0" r="0" t="0"/>
            <a:stretch/>
          </p:blipFill>
          <p:spPr>
            <a:xfrm>
              <a:off x="7299235" y="2445951"/>
              <a:ext cx="568872" cy="568872"/>
            </a:xfrm>
            <a:prstGeom prst="rect">
              <a:avLst/>
            </a:prstGeom>
            <a:noFill/>
            <a:ln>
              <a:noFill/>
            </a:ln>
          </p:spPr>
        </p:pic>
        <p:pic>
          <p:nvPicPr>
            <p:cNvPr descr="Blue arrows pointing up to the top of a black background&#10;&#10;Description automatically generated" id="1103" name="Google Shape;1103;p106"/>
            <p:cNvPicPr preferRelativeResize="0"/>
            <p:nvPr/>
          </p:nvPicPr>
          <p:blipFill rotWithShape="1">
            <a:blip r:embed="rId8">
              <a:alphaModFix/>
            </a:blip>
            <a:srcRect b="0" l="0" r="0" t="0"/>
            <a:stretch/>
          </p:blipFill>
          <p:spPr>
            <a:xfrm>
              <a:off x="7274899" y="3777827"/>
              <a:ext cx="536949" cy="536949"/>
            </a:xfrm>
            <a:prstGeom prst="rect">
              <a:avLst/>
            </a:prstGeom>
            <a:noFill/>
            <a:ln>
              <a:noFill/>
            </a:ln>
          </p:spPr>
        </p:pic>
        <p:sp>
          <p:nvSpPr>
            <p:cNvPr id="1104" name="Google Shape;1104;p106"/>
            <p:cNvSpPr txBox="1"/>
            <p:nvPr/>
          </p:nvSpPr>
          <p:spPr>
            <a:xfrm>
              <a:off x="7868107" y="2391292"/>
              <a:ext cx="3551205" cy="2671101"/>
            </a:xfrm>
            <a:prstGeom prst="rect">
              <a:avLst/>
            </a:prstGeom>
            <a:noFill/>
            <a:ln>
              <a:noFill/>
            </a:ln>
          </p:spPr>
          <p:txBody>
            <a:bodyPr anchorCtr="0" anchor="t" bIns="45700" lIns="91425" spcFirstLastPara="1" rIns="91425" wrap="square" tIns="45700">
              <a:spAutoFit/>
            </a:bodyPr>
            <a:lstStyle/>
            <a:p>
              <a:pPr indent="-457200" lvl="0" marL="457200" marR="0" rtl="0" algn="l">
                <a:lnSpc>
                  <a:spcPct val="150000"/>
                </a:lnSpc>
                <a:spcBef>
                  <a:spcPts val="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Transparency</a:t>
              </a:r>
              <a:endParaRPr/>
            </a:p>
            <a:p>
              <a:pPr indent="-387350" lvl="0" marL="457200" marR="0" rtl="0" algn="l">
                <a:lnSpc>
                  <a:spcPct val="150000"/>
                </a:lnSpc>
                <a:spcBef>
                  <a:spcPts val="0"/>
                </a:spcBef>
                <a:spcAft>
                  <a:spcPts val="0"/>
                </a:spcAft>
                <a:buClr>
                  <a:schemeClr val="dk1"/>
                </a:buClr>
                <a:buSzPts val="1100"/>
                <a:buFont typeface="Calibri"/>
                <a:buNone/>
              </a:pPr>
              <a:r>
                <a:t/>
              </a:r>
              <a:endParaRPr b="1" sz="11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Currency exchange risks</a:t>
              </a:r>
              <a:endParaRPr/>
            </a:p>
            <a:p>
              <a:pPr indent="-387350" lvl="0" marL="457200" marR="0" rtl="0" algn="l">
                <a:lnSpc>
                  <a:spcPct val="150000"/>
                </a:lnSpc>
                <a:spcBef>
                  <a:spcPts val="0"/>
                </a:spcBef>
                <a:spcAft>
                  <a:spcPts val="0"/>
                </a:spcAft>
                <a:buClr>
                  <a:schemeClr val="dk1"/>
                </a:buClr>
                <a:buSzPts val="1100"/>
                <a:buFont typeface="Calibri"/>
                <a:buNone/>
              </a:pPr>
              <a:r>
                <a:t/>
              </a:r>
              <a:endParaRPr b="1" sz="11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High transaction costs and slow processing</a:t>
              </a:r>
              <a:endParaRPr/>
            </a:p>
            <a:p>
              <a:pPr indent="-387350" lvl="0" marL="457200" marR="0" rtl="0" algn="l">
                <a:lnSpc>
                  <a:spcPct val="150000"/>
                </a:lnSpc>
                <a:spcBef>
                  <a:spcPts val="0"/>
                </a:spcBef>
                <a:spcAft>
                  <a:spcPts val="0"/>
                </a:spcAft>
                <a:buClr>
                  <a:schemeClr val="dk1"/>
                </a:buClr>
                <a:buSzPts val="1100"/>
                <a:buFont typeface="Calibri"/>
                <a:buNone/>
              </a:pPr>
              <a:r>
                <a:t/>
              </a:r>
              <a:endParaRPr b="1" sz="1100">
                <a:solidFill>
                  <a:schemeClr val="dk1"/>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Regulatory and compliance issues</a:t>
              </a:r>
              <a:endParaRPr b="1" i="0" sz="2000" u="none" cap="none" strike="noStrike">
                <a:solidFill>
                  <a:srgbClr val="000000"/>
                </a:solidFill>
                <a:latin typeface="Calibri"/>
                <a:ea typeface="Calibri"/>
                <a:cs typeface="Calibri"/>
                <a:sym typeface="Calibri"/>
              </a:endParaRPr>
            </a:p>
          </p:txBody>
        </p:sp>
      </p:grpSp>
      <p:pic>
        <p:nvPicPr>
          <p:cNvPr id="1105" name="Google Shape;1105;p106"/>
          <p:cNvPicPr preferRelativeResize="0"/>
          <p:nvPr/>
        </p:nvPicPr>
        <p:blipFill rotWithShape="1">
          <a:blip r:embed="rId9">
            <a:alphaModFix/>
          </a:blip>
          <a:srcRect b="0" l="0" r="0" t="0"/>
          <a:stretch/>
        </p:blipFill>
        <p:spPr>
          <a:xfrm>
            <a:off x="0" y="1267273"/>
            <a:ext cx="6730567" cy="4298053"/>
          </a:xfrm>
          <a:prstGeom prst="rect">
            <a:avLst/>
          </a:prstGeom>
          <a:noFill/>
          <a:ln>
            <a:noFill/>
          </a:ln>
          <a:effectLst>
            <a:outerShdw blurRad="114300" rotWithShape="0" algn="tl" dir="2700000" dist="38100">
              <a:srgbClr val="000000">
                <a:alpha val="35686"/>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07"/>
          <p:cNvSpPr txBox="1"/>
          <p:nvPr/>
        </p:nvSpPr>
        <p:spPr>
          <a:xfrm>
            <a:off x="946150" y="393180"/>
            <a:ext cx="102997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Regional Outcomes</a:t>
            </a:r>
            <a:endParaRPr/>
          </a:p>
        </p:txBody>
      </p:sp>
      <p:pic>
        <p:nvPicPr>
          <p:cNvPr id="1111" name="Google Shape;1111;p107"/>
          <p:cNvPicPr preferRelativeResize="0"/>
          <p:nvPr/>
        </p:nvPicPr>
        <p:blipFill rotWithShape="1">
          <a:blip r:embed="rId3">
            <a:alphaModFix/>
          </a:blip>
          <a:srcRect b="0" l="0" r="0" t="0"/>
          <a:stretch/>
        </p:blipFill>
        <p:spPr>
          <a:xfrm>
            <a:off x="5488046" y="1249633"/>
            <a:ext cx="6703954" cy="5608367"/>
          </a:xfrm>
          <a:prstGeom prst="rect">
            <a:avLst/>
          </a:prstGeom>
          <a:noFill/>
          <a:ln>
            <a:noFill/>
          </a:ln>
        </p:spPr>
      </p:pic>
      <p:grpSp>
        <p:nvGrpSpPr>
          <p:cNvPr id="1112" name="Google Shape;1112;p107"/>
          <p:cNvGrpSpPr/>
          <p:nvPr/>
        </p:nvGrpSpPr>
        <p:grpSpPr>
          <a:xfrm>
            <a:off x="108147" y="6012570"/>
            <a:ext cx="11948662" cy="769144"/>
            <a:chOff x="155172" y="92797"/>
            <a:chExt cx="11948662" cy="769144"/>
          </a:xfrm>
        </p:grpSpPr>
        <p:pic>
          <p:nvPicPr>
            <p:cNvPr id="1113" name="Google Shape;1113;p107"/>
            <p:cNvPicPr preferRelativeResize="0"/>
            <p:nvPr/>
          </p:nvPicPr>
          <p:blipFill rotWithShape="1">
            <a:blip r:embed="rId4">
              <a:alphaModFix/>
            </a:blip>
            <a:srcRect b="16014" l="0" r="0" t="5727"/>
            <a:stretch/>
          </p:blipFill>
          <p:spPr>
            <a:xfrm>
              <a:off x="155172" y="138517"/>
              <a:ext cx="1280223" cy="708269"/>
            </a:xfrm>
            <a:prstGeom prst="flowChartAlternateProcess">
              <a:avLst/>
            </a:prstGeom>
            <a:noFill/>
            <a:ln>
              <a:noFill/>
            </a:ln>
          </p:spPr>
        </p:pic>
        <p:pic>
          <p:nvPicPr>
            <p:cNvPr id="1114" name="Google Shape;1114;p107"/>
            <p:cNvPicPr preferRelativeResize="0"/>
            <p:nvPr/>
          </p:nvPicPr>
          <p:blipFill rotWithShape="1">
            <a:blip r:embed="rId5">
              <a:alphaModFix/>
            </a:blip>
            <a:srcRect b="0" l="0" r="0" t="0"/>
            <a:stretch/>
          </p:blipFill>
          <p:spPr>
            <a:xfrm>
              <a:off x="11331831" y="92797"/>
              <a:ext cx="772003" cy="769144"/>
            </a:xfrm>
            <a:prstGeom prst="rect">
              <a:avLst/>
            </a:prstGeom>
            <a:noFill/>
            <a:ln>
              <a:noFill/>
            </a:ln>
          </p:spPr>
        </p:pic>
      </p:grpSp>
      <p:sp>
        <p:nvSpPr>
          <p:cNvPr id="1115" name="Google Shape;1115;p107"/>
          <p:cNvSpPr txBox="1"/>
          <p:nvPr/>
        </p:nvSpPr>
        <p:spPr>
          <a:xfrm>
            <a:off x="1082842" y="1861137"/>
            <a:ext cx="4815591" cy="4351338"/>
          </a:xfrm>
          <a:prstGeom prst="rect">
            <a:avLst/>
          </a:prstGeom>
          <a:noFill/>
          <a:ln>
            <a:noFill/>
          </a:ln>
        </p:spPr>
        <p:txBody>
          <a:bodyPr anchorCtr="0" anchor="t" bIns="45700" lIns="91425" spcFirstLastPara="1" rIns="91425" wrap="square" tIns="45700">
            <a:normAutofit/>
          </a:bodyPr>
          <a:lstStyle/>
          <a:p>
            <a:pPr indent="-514350" lvl="0" marL="514350" marR="0" rtl="0" algn="l">
              <a:lnSpc>
                <a:spcPct val="100000"/>
              </a:lnSpc>
              <a:spcBef>
                <a:spcPts val="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Equitable inclusion of citizens and all classes of traders </a:t>
            </a:r>
            <a:endParaRPr/>
          </a:p>
          <a:p>
            <a:pPr indent="-514350" lvl="0" marL="514350" marR="0" rtl="0" algn="l">
              <a:lnSpc>
                <a:spcPct val="100000"/>
              </a:lnSpc>
              <a:spcBef>
                <a:spcPts val="180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Participation of MSMEs in formal Regional Trade</a:t>
            </a:r>
            <a:endParaRPr/>
          </a:p>
          <a:p>
            <a:pPr indent="-514350" lvl="0" marL="514350" marR="0" rtl="0" algn="l">
              <a:lnSpc>
                <a:spcPct val="100000"/>
              </a:lnSpc>
              <a:spcBef>
                <a:spcPts val="180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Increased Volumes of cross-border Transactions</a:t>
            </a:r>
            <a:endParaRPr/>
          </a:p>
          <a:p>
            <a:pPr indent="-514350" lvl="0" marL="514350" marR="0" rtl="0" algn="l">
              <a:lnSpc>
                <a:spcPct val="100000"/>
              </a:lnSpc>
              <a:spcBef>
                <a:spcPts val="180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Scaled access for Forex Providers</a:t>
            </a:r>
            <a:endParaRPr/>
          </a:p>
          <a:p>
            <a:pPr indent="-514350" lvl="0" marL="514350" marR="0" rtl="0" algn="l">
              <a:lnSpc>
                <a:spcPct val="100000"/>
              </a:lnSpc>
              <a:spcBef>
                <a:spcPts val="1800"/>
              </a:spcBef>
              <a:spcAft>
                <a:spcPts val="0"/>
              </a:spcAft>
              <a:buClr>
                <a:schemeClr val="dk1"/>
              </a:buClr>
              <a:buSzPts val="2000"/>
              <a:buFont typeface="Calibri"/>
              <a:buAutoNum type="arabicPeriod"/>
            </a:pPr>
            <a:r>
              <a:rPr b="1" lang="en" sz="2000">
                <a:solidFill>
                  <a:schemeClr val="dk1"/>
                </a:solidFill>
                <a:latin typeface="Calibri"/>
                <a:ea typeface="Calibri"/>
                <a:cs typeface="Calibri"/>
                <a:sym typeface="Calibri"/>
              </a:rPr>
              <a:t>Increased visibility of African Products within the Regional Markets</a:t>
            </a:r>
            <a:endParaRPr/>
          </a:p>
          <a:p>
            <a:pPr indent="0" lvl="0" marL="0" marR="0" rtl="0" algn="l">
              <a:lnSpc>
                <a:spcPct val="90000"/>
              </a:lnSpc>
              <a:spcBef>
                <a:spcPts val="1000"/>
              </a:spcBef>
              <a:spcAft>
                <a:spcPts val="0"/>
              </a:spcAft>
              <a:buClr>
                <a:schemeClr val="dk1"/>
              </a:buClr>
              <a:buSzPts val="2000"/>
              <a:buFont typeface="Arial"/>
              <a:buNone/>
            </a:pPr>
            <a:r>
              <a:t/>
            </a:r>
            <a:endParaRPr b="1" sz="2000">
              <a:solidFill>
                <a:schemeClr val="dk1"/>
              </a:solidFill>
              <a:latin typeface="Calibri"/>
              <a:ea typeface="Calibri"/>
              <a:cs typeface="Calibri"/>
              <a:sym typeface="Calibri"/>
            </a:endParaRPr>
          </a:p>
        </p:txBody>
      </p:sp>
      <p:grpSp>
        <p:nvGrpSpPr>
          <p:cNvPr id="1116" name="Google Shape;1116;p107"/>
          <p:cNvGrpSpPr/>
          <p:nvPr/>
        </p:nvGrpSpPr>
        <p:grpSpPr>
          <a:xfrm>
            <a:off x="313776" y="1786706"/>
            <a:ext cx="701666" cy="3821823"/>
            <a:chOff x="6260626" y="2052597"/>
            <a:chExt cx="701666" cy="3821823"/>
          </a:xfrm>
        </p:grpSpPr>
        <p:pic>
          <p:nvPicPr>
            <p:cNvPr id="1117" name="Google Shape;1117;p107"/>
            <p:cNvPicPr preferRelativeResize="0"/>
            <p:nvPr/>
          </p:nvPicPr>
          <p:blipFill rotWithShape="1">
            <a:blip r:embed="rId6">
              <a:alphaModFix/>
            </a:blip>
            <a:srcRect b="0" l="0" r="0" t="0"/>
            <a:stretch/>
          </p:blipFill>
          <p:spPr>
            <a:xfrm>
              <a:off x="6260626" y="2052597"/>
              <a:ext cx="666102" cy="633989"/>
            </a:xfrm>
            <a:prstGeom prst="rect">
              <a:avLst/>
            </a:prstGeom>
            <a:noFill/>
            <a:ln>
              <a:noFill/>
            </a:ln>
          </p:spPr>
        </p:pic>
        <p:pic>
          <p:nvPicPr>
            <p:cNvPr id="1118" name="Google Shape;1118;p107"/>
            <p:cNvPicPr preferRelativeResize="0"/>
            <p:nvPr/>
          </p:nvPicPr>
          <p:blipFill rotWithShape="1">
            <a:blip r:embed="rId7">
              <a:alphaModFix/>
            </a:blip>
            <a:srcRect b="0" l="0" r="0" t="0"/>
            <a:stretch/>
          </p:blipFill>
          <p:spPr>
            <a:xfrm>
              <a:off x="6317227" y="2937895"/>
              <a:ext cx="576334" cy="548549"/>
            </a:xfrm>
            <a:prstGeom prst="rect">
              <a:avLst/>
            </a:prstGeom>
            <a:noFill/>
            <a:ln>
              <a:noFill/>
            </a:ln>
          </p:spPr>
        </p:pic>
        <p:pic>
          <p:nvPicPr>
            <p:cNvPr id="1119" name="Google Shape;1119;p107"/>
            <p:cNvPicPr preferRelativeResize="0"/>
            <p:nvPr/>
          </p:nvPicPr>
          <p:blipFill rotWithShape="1">
            <a:blip r:embed="rId8">
              <a:alphaModFix/>
            </a:blip>
            <a:srcRect b="0" l="0" r="0" t="0"/>
            <a:stretch/>
          </p:blipFill>
          <p:spPr>
            <a:xfrm>
              <a:off x="6323511" y="3690860"/>
              <a:ext cx="638781" cy="607985"/>
            </a:xfrm>
            <a:prstGeom prst="rect">
              <a:avLst/>
            </a:prstGeom>
            <a:noFill/>
            <a:ln>
              <a:noFill/>
            </a:ln>
          </p:spPr>
        </p:pic>
        <p:pic>
          <p:nvPicPr>
            <p:cNvPr id="1120" name="Google Shape;1120;p107"/>
            <p:cNvPicPr preferRelativeResize="0"/>
            <p:nvPr/>
          </p:nvPicPr>
          <p:blipFill rotWithShape="1">
            <a:blip r:embed="rId9">
              <a:alphaModFix/>
            </a:blip>
            <a:srcRect b="0" l="0" r="0" t="0"/>
            <a:stretch/>
          </p:blipFill>
          <p:spPr>
            <a:xfrm>
              <a:off x="6320895" y="5271388"/>
              <a:ext cx="633577" cy="603032"/>
            </a:xfrm>
            <a:prstGeom prst="rect">
              <a:avLst/>
            </a:prstGeom>
            <a:noFill/>
            <a:ln>
              <a:noFill/>
            </a:ln>
          </p:spPr>
        </p:pic>
        <p:pic>
          <p:nvPicPr>
            <p:cNvPr id="1121" name="Google Shape;1121;p107"/>
            <p:cNvPicPr preferRelativeResize="0"/>
            <p:nvPr/>
          </p:nvPicPr>
          <p:blipFill rotWithShape="1">
            <a:blip r:embed="rId10">
              <a:alphaModFix/>
            </a:blip>
            <a:srcRect b="0" l="0" r="0" t="0"/>
            <a:stretch/>
          </p:blipFill>
          <p:spPr>
            <a:xfrm>
              <a:off x="6382702" y="4544407"/>
              <a:ext cx="481363" cy="458156"/>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08"/>
          <p:cNvSpPr txBox="1"/>
          <p:nvPr/>
        </p:nvSpPr>
        <p:spPr>
          <a:xfrm>
            <a:off x="1714600" y="291050"/>
            <a:ext cx="8680500" cy="615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Value Proposition</a:t>
            </a:r>
            <a:endParaRPr/>
          </a:p>
        </p:txBody>
      </p:sp>
      <p:sp>
        <p:nvSpPr>
          <p:cNvPr id="1128" name="Google Shape;1128;p108"/>
          <p:cNvSpPr txBox="1"/>
          <p:nvPr/>
        </p:nvSpPr>
        <p:spPr>
          <a:xfrm>
            <a:off x="8463113" y="1229225"/>
            <a:ext cx="3367500" cy="3862566"/>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b="1" lang="en" sz="2000">
                <a:solidFill>
                  <a:schemeClr val="dk1"/>
                </a:solidFill>
                <a:latin typeface="Calibri"/>
                <a:ea typeface="Calibri"/>
                <a:cs typeface="Calibri"/>
                <a:sym typeface="Calibri"/>
              </a:rPr>
              <a:t>As a Customer of FI that Participates… </a:t>
            </a:r>
            <a:endParaRPr b="1" sz="20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200"/>
              <a:buFont typeface="Calibri"/>
              <a:buNone/>
            </a:pPr>
            <a:r>
              <a:t/>
            </a:r>
            <a:endParaRPr sz="1200">
              <a:solidFill>
                <a:schemeClr val="dk1"/>
              </a:solidFill>
              <a:latin typeface="Calibri"/>
              <a:ea typeface="Calibri"/>
              <a:cs typeface="Calibri"/>
              <a:sym typeface="Calibri"/>
            </a:endParaRPr>
          </a:p>
          <a:p>
            <a:pPr indent="0" lvl="0" marL="0" marR="0" rtl="0" algn="l">
              <a:spcBef>
                <a:spcPts val="0"/>
              </a:spcBef>
              <a:spcAft>
                <a:spcPts val="0"/>
              </a:spcAft>
              <a:buClr>
                <a:schemeClr val="dk1"/>
              </a:buClr>
              <a:buSzPts val="1100"/>
              <a:buFont typeface="Arial"/>
              <a:buNone/>
            </a:pPr>
            <a:r>
              <a:rPr lang="en" sz="1700">
                <a:solidFill>
                  <a:schemeClr val="dk1"/>
                </a:solidFill>
                <a:latin typeface="Calibri"/>
                <a:ea typeface="Calibri"/>
                <a:cs typeface="Calibri"/>
                <a:sym typeface="Calibri"/>
              </a:rPr>
              <a:t>For example, Traders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Local currency approach</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Affordability</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Instant and inclusive payments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Capacity building</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Wide geographical reach</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Interoperability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Market intelligence access</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Security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Value added services </a:t>
            </a:r>
            <a:endParaRPr sz="1700">
              <a:solidFill>
                <a:schemeClr val="dk1"/>
              </a:solidFill>
              <a:latin typeface="Calibri"/>
              <a:ea typeface="Calibri"/>
              <a:cs typeface="Calibri"/>
              <a:sym typeface="Calibri"/>
            </a:endParaRPr>
          </a:p>
          <a:p>
            <a:pPr indent="-336550" lvl="0" marL="457200" marR="0" rtl="0" algn="l">
              <a:spcBef>
                <a:spcPts val="0"/>
              </a:spcBef>
              <a:spcAft>
                <a:spcPts val="0"/>
              </a:spcAft>
              <a:buClr>
                <a:schemeClr val="dk1"/>
              </a:buClr>
              <a:buSzPts val="1700"/>
              <a:buFont typeface="Calibri"/>
              <a:buChar char="●"/>
            </a:pPr>
            <a:r>
              <a:rPr lang="en" sz="1700">
                <a:solidFill>
                  <a:schemeClr val="dk1"/>
                </a:solidFill>
                <a:latin typeface="Calibri"/>
                <a:ea typeface="Calibri"/>
                <a:cs typeface="Calibri"/>
                <a:sym typeface="Calibri"/>
              </a:rPr>
              <a:t>Access to finance </a:t>
            </a:r>
            <a:endParaRPr sz="1700">
              <a:solidFill>
                <a:schemeClr val="dk1"/>
              </a:solidFill>
              <a:latin typeface="Calibri"/>
              <a:ea typeface="Calibri"/>
              <a:cs typeface="Calibri"/>
              <a:sym typeface="Calibri"/>
            </a:endParaRPr>
          </a:p>
        </p:txBody>
      </p:sp>
      <p:grpSp>
        <p:nvGrpSpPr>
          <p:cNvPr id="1129" name="Google Shape;1129;p108"/>
          <p:cNvGrpSpPr/>
          <p:nvPr/>
        </p:nvGrpSpPr>
        <p:grpSpPr>
          <a:xfrm>
            <a:off x="118780" y="6012570"/>
            <a:ext cx="11938029" cy="769144"/>
            <a:chOff x="165805" y="92797"/>
            <a:chExt cx="11938029" cy="769144"/>
          </a:xfrm>
        </p:grpSpPr>
        <p:pic>
          <p:nvPicPr>
            <p:cNvPr id="1130" name="Google Shape;1130;p108"/>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131" name="Google Shape;1131;p108"/>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sp>
        <p:nvSpPr>
          <p:cNvPr id="1132" name="Google Shape;1132;p108"/>
          <p:cNvSpPr txBox="1"/>
          <p:nvPr/>
        </p:nvSpPr>
        <p:spPr>
          <a:xfrm>
            <a:off x="135191" y="1269855"/>
            <a:ext cx="8157909" cy="4865917"/>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Clr>
                <a:schemeClr val="dk1"/>
              </a:buClr>
              <a:buSzPts val="2000"/>
              <a:buFont typeface="Calibri"/>
              <a:buNone/>
            </a:pPr>
            <a:r>
              <a:rPr b="1" lang="en" sz="2000">
                <a:solidFill>
                  <a:schemeClr val="dk1"/>
                </a:solidFill>
                <a:latin typeface="Calibri"/>
                <a:ea typeface="Calibri"/>
                <a:cs typeface="Calibri"/>
                <a:sym typeface="Calibri"/>
              </a:rPr>
              <a:t>As a Financial Institution…</a:t>
            </a:r>
            <a:endParaRPr/>
          </a:p>
          <a:p>
            <a:pPr indent="0" lvl="0" marL="0" marR="0" rtl="0" algn="l">
              <a:spcBef>
                <a:spcPts val="0"/>
              </a:spcBef>
              <a:spcAft>
                <a:spcPts val="0"/>
              </a:spcAft>
              <a:buClr>
                <a:schemeClr val="dk1"/>
              </a:buClr>
              <a:buSzPts val="1100"/>
              <a:buFont typeface="Calibri"/>
              <a:buNone/>
            </a:pPr>
            <a:r>
              <a:t/>
            </a:r>
            <a:endParaRPr sz="11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400"/>
              <a:buFont typeface="Century Gothic"/>
              <a:buNone/>
            </a:pPr>
            <a:r>
              <a:rPr b="1" lang="en" sz="1700">
                <a:solidFill>
                  <a:schemeClr val="dk1"/>
                </a:solidFill>
                <a:latin typeface="Calibri"/>
                <a:ea typeface="Calibri"/>
                <a:cs typeface="Calibri"/>
                <a:sym typeface="Calibri"/>
              </a:rPr>
              <a:t>1.</a:t>
            </a:r>
            <a:r>
              <a:rPr lang="en" sz="1700">
                <a:solidFill>
                  <a:schemeClr val="dk1"/>
                </a:solidFill>
                <a:latin typeface="Calibri"/>
                <a:ea typeface="Calibri"/>
                <a:cs typeface="Calibri"/>
                <a:sym typeface="Calibri"/>
              </a:rPr>
              <a:t>⁠ ⁠</a:t>
            </a:r>
            <a:r>
              <a:rPr b="1" lang="en" sz="1700">
                <a:solidFill>
                  <a:schemeClr val="dk1"/>
                </a:solidFill>
                <a:latin typeface="Calibri"/>
                <a:ea typeface="Calibri"/>
                <a:cs typeface="Calibri"/>
                <a:sym typeface="Calibri"/>
              </a:rPr>
              <a:t>Market Expansion </a:t>
            </a:r>
            <a:endParaRPr sz="1700">
              <a:solidFill>
                <a:schemeClr val="dk1"/>
              </a:solidFill>
              <a:latin typeface="Calibri"/>
              <a:ea typeface="Calibri"/>
              <a:cs typeface="Calibri"/>
              <a:sym typeface="Calibri"/>
            </a:endParaRPr>
          </a:p>
          <a:p>
            <a:pPr indent="0" lvl="0" marL="0" marR="0" rtl="0" algn="l">
              <a:lnSpc>
                <a:spcPct val="90000"/>
              </a:lnSpc>
              <a:spcBef>
                <a:spcPts val="490"/>
              </a:spcBef>
              <a:spcAft>
                <a:spcPts val="0"/>
              </a:spcAft>
              <a:buClr>
                <a:schemeClr val="dk1"/>
              </a:buClr>
              <a:buSzPts val="1700"/>
              <a:buFont typeface="Calibri"/>
              <a:buNone/>
            </a:pPr>
            <a:r>
              <a:rPr lang="en" sz="1700">
                <a:solidFill>
                  <a:schemeClr val="dk1"/>
                </a:solidFill>
                <a:latin typeface="Calibri"/>
                <a:ea typeface="Calibri"/>
                <a:cs typeface="Calibri"/>
                <a:sym typeface="Calibri"/>
              </a:rPr>
              <a:t>The DRPP opens a vast market to offer integration services to a wide range of financial institutions and businesses across the COMESA region. </a:t>
            </a:r>
            <a:endParaRPr sz="17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400"/>
              <a:buFont typeface="Century Gothic"/>
              <a:buNone/>
            </a:pPr>
            <a:r>
              <a:rPr b="1" lang="en" sz="1700">
                <a:solidFill>
                  <a:schemeClr val="dk1"/>
                </a:solidFill>
                <a:latin typeface="Calibri"/>
                <a:ea typeface="Calibri"/>
                <a:cs typeface="Calibri"/>
                <a:sym typeface="Calibri"/>
              </a:rPr>
              <a:t>2. Revenue Generation</a:t>
            </a:r>
            <a:endParaRPr sz="1700">
              <a:solidFill>
                <a:schemeClr val="dk1"/>
              </a:solidFill>
              <a:latin typeface="Calibri"/>
              <a:ea typeface="Calibri"/>
              <a:cs typeface="Calibri"/>
              <a:sym typeface="Calibri"/>
            </a:endParaRPr>
          </a:p>
          <a:p>
            <a:pPr indent="0" lvl="0" marL="0" marR="0" rtl="0" algn="l">
              <a:lnSpc>
                <a:spcPct val="90000"/>
              </a:lnSpc>
              <a:spcBef>
                <a:spcPts val="560"/>
              </a:spcBef>
              <a:spcAft>
                <a:spcPts val="0"/>
              </a:spcAft>
              <a:buClr>
                <a:schemeClr val="dk1"/>
              </a:buClr>
              <a:buSzPts val="1700"/>
              <a:buFont typeface="Calibri"/>
              <a:buNone/>
            </a:pPr>
            <a:r>
              <a:rPr lang="en" sz="1700">
                <a:solidFill>
                  <a:schemeClr val="dk1"/>
                </a:solidFill>
                <a:latin typeface="Calibri"/>
                <a:ea typeface="Calibri"/>
                <a:cs typeface="Calibri"/>
                <a:sym typeface="Calibri"/>
              </a:rPr>
              <a:t>Can generate revenue in scaled payment and financial services. </a:t>
            </a:r>
            <a:endParaRPr sz="17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400"/>
              <a:buFont typeface="Century Gothic"/>
              <a:buNone/>
            </a:pPr>
            <a:r>
              <a:rPr b="1" lang="en" sz="1700">
                <a:solidFill>
                  <a:schemeClr val="dk1"/>
                </a:solidFill>
                <a:latin typeface="Calibri"/>
                <a:ea typeface="Calibri"/>
                <a:cs typeface="Calibri"/>
                <a:sym typeface="Calibri"/>
              </a:rPr>
              <a:t>3. ⁠⁠Expanding Cross-border/Cross-Currency offering</a:t>
            </a:r>
            <a:endParaRPr sz="1700">
              <a:solidFill>
                <a:schemeClr val="dk1"/>
              </a:solidFill>
              <a:latin typeface="Calibri"/>
              <a:ea typeface="Calibri"/>
              <a:cs typeface="Calibri"/>
              <a:sym typeface="Calibri"/>
            </a:endParaRPr>
          </a:p>
          <a:p>
            <a:pPr indent="0" lvl="0" marL="0" marR="0" rtl="0" algn="l">
              <a:lnSpc>
                <a:spcPct val="90000"/>
              </a:lnSpc>
              <a:spcBef>
                <a:spcPts val="490"/>
              </a:spcBef>
              <a:spcAft>
                <a:spcPts val="0"/>
              </a:spcAft>
              <a:buClr>
                <a:schemeClr val="dk1"/>
              </a:buClr>
              <a:buSzPts val="1700"/>
              <a:buFont typeface="Calibri"/>
              <a:buNone/>
            </a:pPr>
            <a:r>
              <a:rPr lang="en" sz="1700">
                <a:solidFill>
                  <a:schemeClr val="dk1"/>
                </a:solidFill>
                <a:latin typeface="Calibri"/>
                <a:ea typeface="Calibri"/>
                <a:cs typeface="Calibri"/>
                <a:sym typeface="Calibri"/>
              </a:rPr>
              <a:t>Either as FI or Forex Provider, the design minimises risks and reduces costs of operating cross-border while scaling the market access. </a:t>
            </a:r>
            <a:endParaRPr sz="17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700"/>
              <a:buFont typeface="Calibri"/>
              <a:buNone/>
            </a:pPr>
            <a:r>
              <a:rPr b="1" lang="en" sz="1700">
                <a:solidFill>
                  <a:schemeClr val="dk1"/>
                </a:solidFill>
                <a:latin typeface="Calibri"/>
                <a:ea typeface="Calibri"/>
                <a:cs typeface="Calibri"/>
                <a:sym typeface="Calibri"/>
              </a:rPr>
              <a:t>4. Shared Target Market  </a:t>
            </a:r>
            <a:endParaRPr sz="1700">
              <a:solidFill>
                <a:schemeClr val="dk1"/>
              </a:solidFill>
              <a:latin typeface="Calibri"/>
              <a:ea typeface="Calibri"/>
              <a:cs typeface="Calibri"/>
              <a:sym typeface="Calibri"/>
            </a:endParaRPr>
          </a:p>
          <a:p>
            <a:pPr indent="0" lvl="0" marL="0" marR="0" rtl="0" algn="l">
              <a:lnSpc>
                <a:spcPct val="90000"/>
              </a:lnSpc>
              <a:spcBef>
                <a:spcPts val="490"/>
              </a:spcBef>
              <a:spcAft>
                <a:spcPts val="0"/>
              </a:spcAft>
              <a:buClr>
                <a:schemeClr val="dk1"/>
              </a:buClr>
              <a:buSzPts val="1700"/>
              <a:buFont typeface="Calibri"/>
              <a:buNone/>
            </a:pPr>
            <a:r>
              <a:rPr lang="en" sz="1700">
                <a:solidFill>
                  <a:schemeClr val="dk1"/>
                </a:solidFill>
                <a:latin typeface="Calibri"/>
                <a:ea typeface="Calibri"/>
                <a:cs typeface="Calibri"/>
                <a:sym typeface="Calibri"/>
              </a:rPr>
              <a:t>Receiving and sending funds to other participants customers means a possible growth in transactions. Remember when mobile networks allowed cross network phone calls? </a:t>
            </a:r>
            <a:endParaRPr sz="1700">
              <a:solidFill>
                <a:schemeClr val="dk1"/>
              </a:solidFill>
              <a:latin typeface="Calibri"/>
              <a:ea typeface="Calibri"/>
              <a:cs typeface="Calibri"/>
              <a:sym typeface="Calibri"/>
            </a:endParaRPr>
          </a:p>
          <a:p>
            <a:pPr indent="0" lvl="0" marL="0" marR="0" rtl="0" algn="l">
              <a:lnSpc>
                <a:spcPct val="90000"/>
              </a:lnSpc>
              <a:spcBef>
                <a:spcPts val="1000"/>
              </a:spcBef>
              <a:spcAft>
                <a:spcPts val="0"/>
              </a:spcAft>
              <a:buClr>
                <a:schemeClr val="dk1"/>
              </a:buClr>
              <a:buSzPts val="1700"/>
              <a:buFont typeface="Calibri"/>
              <a:buNone/>
            </a:pPr>
            <a:r>
              <a:rPr b="1" lang="en" sz="1700">
                <a:solidFill>
                  <a:schemeClr val="dk1"/>
                </a:solidFill>
                <a:latin typeface="Calibri"/>
                <a:ea typeface="Calibri"/>
                <a:cs typeface="Calibri"/>
                <a:sym typeface="Calibri"/>
              </a:rPr>
              <a:t>5.Capacity Building </a:t>
            </a:r>
            <a:endParaRPr sz="1700">
              <a:solidFill>
                <a:schemeClr val="dk1"/>
              </a:solidFill>
              <a:latin typeface="Calibri"/>
              <a:ea typeface="Calibri"/>
              <a:cs typeface="Calibri"/>
              <a:sym typeface="Calibri"/>
            </a:endParaRPr>
          </a:p>
          <a:p>
            <a:pPr indent="0" lvl="0" marL="0" marR="0" rtl="0" algn="l">
              <a:lnSpc>
                <a:spcPct val="90000"/>
              </a:lnSpc>
              <a:spcBef>
                <a:spcPts val="490"/>
              </a:spcBef>
              <a:spcAft>
                <a:spcPts val="0"/>
              </a:spcAft>
              <a:buClr>
                <a:schemeClr val="dk1"/>
              </a:buClr>
              <a:buSzPts val="1400"/>
              <a:buFont typeface="Century Gothic"/>
              <a:buNone/>
            </a:pPr>
            <a:r>
              <a:rPr lang="en" sz="1700">
                <a:solidFill>
                  <a:schemeClr val="dk1"/>
                </a:solidFill>
                <a:latin typeface="Calibri"/>
                <a:ea typeface="Calibri"/>
                <a:cs typeface="Calibri"/>
                <a:sym typeface="Calibri"/>
              </a:rPr>
              <a:t>Participation in the DRPP enhances skills and knowledge in digital payments, fraud management, and regulatory compliance, strengthening capabilities and competitiveness.</a:t>
            </a:r>
            <a:endParaRPr sz="1700">
              <a:solidFill>
                <a:schemeClr val="dk1"/>
              </a:solidFill>
              <a:latin typeface="Calibri"/>
              <a:ea typeface="Calibri"/>
              <a:cs typeface="Calibri"/>
              <a:sym typeface="Calibri"/>
            </a:endParaRPr>
          </a:p>
        </p:txBody>
      </p:sp>
      <p:cxnSp>
        <p:nvCxnSpPr>
          <p:cNvPr id="1133" name="Google Shape;1133;p108"/>
          <p:cNvCxnSpPr/>
          <p:nvPr/>
        </p:nvCxnSpPr>
        <p:spPr>
          <a:xfrm>
            <a:off x="8191500" y="2286000"/>
            <a:ext cx="0" cy="2921000"/>
          </a:xfrm>
          <a:prstGeom prst="straightConnector1">
            <a:avLst/>
          </a:prstGeom>
          <a:noFill/>
          <a:ln cap="flat" cmpd="sng" w="19050">
            <a:solidFill>
              <a:srgbClr val="6E74DB"/>
            </a:solidFill>
            <a:prstDash val="solid"/>
            <a:miter lim="800000"/>
            <a:headEnd len="sm" w="sm" type="none"/>
            <a:tailEnd len="sm" w="sm" type="none"/>
          </a:ln>
          <a:effectLst>
            <a:outerShdw blurRad="50800" rotWithShape="0" algn="tr" dir="12000000" dist="88900">
              <a:srgbClr val="000000">
                <a:alpha val="32941"/>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9"/>
          <p:cNvSpPr txBox="1"/>
          <p:nvPr/>
        </p:nvSpPr>
        <p:spPr>
          <a:xfrm>
            <a:off x="0" y="355317"/>
            <a:ext cx="121920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DRPP - Within the Ecosystem</a:t>
            </a:r>
            <a:endParaRPr b="1" sz="3200">
              <a:solidFill>
                <a:schemeClr val="lt1"/>
              </a:solidFill>
              <a:latin typeface="Gill Sans"/>
              <a:ea typeface="Gill Sans"/>
              <a:cs typeface="Gill Sans"/>
              <a:sym typeface="Gill Sans"/>
            </a:endParaRPr>
          </a:p>
        </p:txBody>
      </p:sp>
      <p:sp>
        <p:nvSpPr>
          <p:cNvPr id="1140" name="Google Shape;1140;p109"/>
          <p:cNvSpPr/>
          <p:nvPr/>
        </p:nvSpPr>
        <p:spPr>
          <a:xfrm>
            <a:off x="840950" y="3610605"/>
            <a:ext cx="2068313" cy="1471982"/>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 sz="1466">
                <a:solidFill>
                  <a:srgbClr val="000000"/>
                </a:solidFill>
                <a:latin typeface="Roboto"/>
                <a:ea typeface="Roboto"/>
                <a:cs typeface="Roboto"/>
                <a:sym typeface="Roboto"/>
              </a:rPr>
              <a:t>Source Country</a:t>
            </a:r>
            <a:endParaRPr/>
          </a:p>
        </p:txBody>
      </p:sp>
      <p:pic>
        <p:nvPicPr>
          <p:cNvPr descr="User with solid fill" id="1141" name="Google Shape;1141;p109"/>
          <p:cNvPicPr preferRelativeResize="0"/>
          <p:nvPr/>
        </p:nvPicPr>
        <p:blipFill rotWithShape="1">
          <a:blip r:embed="rId3">
            <a:alphaModFix/>
          </a:blip>
          <a:srcRect b="0" l="0" r="0" t="0"/>
          <a:stretch/>
        </p:blipFill>
        <p:spPr>
          <a:xfrm>
            <a:off x="143517" y="4087955"/>
            <a:ext cx="617986" cy="617986"/>
          </a:xfrm>
          <a:prstGeom prst="rect">
            <a:avLst/>
          </a:prstGeom>
          <a:noFill/>
          <a:ln>
            <a:noFill/>
          </a:ln>
        </p:spPr>
      </p:pic>
      <p:pic>
        <p:nvPicPr>
          <p:cNvPr descr="Bank with solid fill" id="1142" name="Google Shape;1142;p109"/>
          <p:cNvPicPr preferRelativeResize="0"/>
          <p:nvPr/>
        </p:nvPicPr>
        <p:blipFill rotWithShape="1">
          <a:blip r:embed="rId4">
            <a:alphaModFix/>
          </a:blip>
          <a:srcRect b="0" l="0" r="0" t="0"/>
          <a:stretch/>
        </p:blipFill>
        <p:spPr>
          <a:xfrm>
            <a:off x="1379374" y="4125296"/>
            <a:ext cx="497775" cy="497775"/>
          </a:xfrm>
          <a:prstGeom prst="rect">
            <a:avLst/>
          </a:prstGeom>
          <a:noFill/>
          <a:ln>
            <a:noFill/>
          </a:ln>
        </p:spPr>
      </p:pic>
      <p:grpSp>
        <p:nvGrpSpPr>
          <p:cNvPr id="1143" name="Google Shape;1143;p109"/>
          <p:cNvGrpSpPr/>
          <p:nvPr/>
        </p:nvGrpSpPr>
        <p:grpSpPr>
          <a:xfrm>
            <a:off x="2084456" y="4143134"/>
            <a:ext cx="479938" cy="479938"/>
            <a:chOff x="3653155" y="3887469"/>
            <a:chExt cx="360000" cy="360000"/>
          </a:xfrm>
        </p:grpSpPr>
        <p:pic>
          <p:nvPicPr>
            <p:cNvPr descr="Single gear with solid fill" id="1144" name="Google Shape;1144;p109"/>
            <p:cNvPicPr preferRelativeResize="0"/>
            <p:nvPr/>
          </p:nvPicPr>
          <p:blipFill rotWithShape="1">
            <a:blip r:embed="rId5">
              <a:alphaModFix/>
            </a:blip>
            <a:srcRect b="0" l="0" r="0" t="0"/>
            <a:stretch/>
          </p:blipFill>
          <p:spPr>
            <a:xfrm>
              <a:off x="3653155" y="3887469"/>
              <a:ext cx="360000" cy="360000"/>
            </a:xfrm>
            <a:prstGeom prst="rect">
              <a:avLst/>
            </a:prstGeom>
            <a:noFill/>
            <a:ln>
              <a:noFill/>
            </a:ln>
          </p:spPr>
        </p:pic>
        <p:sp>
          <p:nvSpPr>
            <p:cNvPr id="1145" name="Google Shape;1145;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pic>
        <p:nvPicPr>
          <p:cNvPr descr="User with solid fill" id="1146" name="Google Shape;1146;p109"/>
          <p:cNvPicPr preferRelativeResize="0"/>
          <p:nvPr/>
        </p:nvPicPr>
        <p:blipFill rotWithShape="1">
          <a:blip r:embed="rId3">
            <a:alphaModFix/>
          </a:blip>
          <a:srcRect b="0" l="0" r="0" t="0"/>
          <a:stretch/>
        </p:blipFill>
        <p:spPr>
          <a:xfrm>
            <a:off x="7945850" y="4074110"/>
            <a:ext cx="617986" cy="617986"/>
          </a:xfrm>
          <a:prstGeom prst="rect">
            <a:avLst/>
          </a:prstGeom>
          <a:noFill/>
          <a:ln>
            <a:noFill/>
          </a:ln>
        </p:spPr>
      </p:pic>
      <p:grpSp>
        <p:nvGrpSpPr>
          <p:cNvPr id="1147" name="Google Shape;1147;p109"/>
          <p:cNvGrpSpPr/>
          <p:nvPr/>
        </p:nvGrpSpPr>
        <p:grpSpPr>
          <a:xfrm>
            <a:off x="6189415" y="2152288"/>
            <a:ext cx="536852" cy="536852"/>
            <a:chOff x="5189626" y="1415108"/>
            <a:chExt cx="402691" cy="402691"/>
          </a:xfrm>
        </p:grpSpPr>
        <p:pic>
          <p:nvPicPr>
            <p:cNvPr descr="Bank with solid fill" id="1148" name="Google Shape;1148;p109"/>
            <p:cNvPicPr preferRelativeResize="0"/>
            <p:nvPr/>
          </p:nvPicPr>
          <p:blipFill rotWithShape="1">
            <a:blip r:embed="rId4">
              <a:alphaModFix/>
            </a:blip>
            <a:srcRect b="0" l="0" r="0" t="0"/>
            <a:stretch/>
          </p:blipFill>
          <p:spPr>
            <a:xfrm>
              <a:off x="5189626" y="1415108"/>
              <a:ext cx="373380" cy="373380"/>
            </a:xfrm>
            <a:prstGeom prst="rect">
              <a:avLst/>
            </a:prstGeom>
            <a:noFill/>
            <a:ln>
              <a:noFill/>
            </a:ln>
          </p:spPr>
        </p:pic>
        <p:sp>
          <p:nvSpPr>
            <p:cNvPr id="1149" name="Google Shape;1149;p109"/>
            <p:cNvSpPr/>
            <p:nvPr/>
          </p:nvSpPr>
          <p:spPr>
            <a:xfrm>
              <a:off x="5376317" y="1601799"/>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1400">
                  <a:solidFill>
                    <a:srgbClr val="000000"/>
                  </a:solidFill>
                  <a:latin typeface="Roboto"/>
                  <a:ea typeface="Roboto"/>
                  <a:cs typeface="Roboto"/>
                  <a:sym typeface="Roboto"/>
                </a:rPr>
                <a:t>$</a:t>
              </a:r>
              <a:endParaRPr/>
            </a:p>
          </p:txBody>
        </p:sp>
      </p:grpSp>
      <p:sp>
        <p:nvSpPr>
          <p:cNvPr id="1150" name="Google Shape;1150;p109"/>
          <p:cNvSpPr txBox="1"/>
          <p:nvPr/>
        </p:nvSpPr>
        <p:spPr>
          <a:xfrm>
            <a:off x="6001296" y="2660537"/>
            <a:ext cx="952817"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FX </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Provider</a:t>
            </a:r>
            <a:endParaRPr/>
          </a:p>
        </p:txBody>
      </p:sp>
      <p:grpSp>
        <p:nvGrpSpPr>
          <p:cNvPr id="1151" name="Google Shape;1151;p109"/>
          <p:cNvGrpSpPr/>
          <p:nvPr/>
        </p:nvGrpSpPr>
        <p:grpSpPr>
          <a:xfrm>
            <a:off x="3065485" y="3847986"/>
            <a:ext cx="479938" cy="479938"/>
            <a:chOff x="3653155" y="3887469"/>
            <a:chExt cx="360000" cy="360000"/>
          </a:xfrm>
        </p:grpSpPr>
        <p:pic>
          <p:nvPicPr>
            <p:cNvPr descr="Acquisition with solid fill" id="1152" name="Google Shape;1152;p109"/>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153" name="Google Shape;1153;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154" name="Google Shape;1154;p109"/>
          <p:cNvSpPr/>
          <p:nvPr/>
        </p:nvSpPr>
        <p:spPr>
          <a:xfrm>
            <a:off x="5730385" y="3610605"/>
            <a:ext cx="2068313" cy="1471982"/>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0" spcFirstLastPara="1" rIns="0" wrap="square" tIns="45700">
            <a:noAutofit/>
          </a:bodyPr>
          <a:lstStyle/>
          <a:p>
            <a:pPr indent="0" lvl="0" marL="0" marR="0" rtl="0" algn="ctr">
              <a:spcBef>
                <a:spcPts val="0"/>
              </a:spcBef>
              <a:spcAft>
                <a:spcPts val="0"/>
              </a:spcAft>
              <a:buNone/>
            </a:pPr>
            <a:r>
              <a:rPr b="1" lang="en" sz="1466">
                <a:solidFill>
                  <a:srgbClr val="000000"/>
                </a:solidFill>
                <a:latin typeface="Roboto"/>
                <a:ea typeface="Roboto"/>
                <a:cs typeface="Roboto"/>
                <a:sym typeface="Roboto"/>
              </a:rPr>
              <a:t>Destination Country</a:t>
            </a:r>
            <a:endParaRPr/>
          </a:p>
        </p:txBody>
      </p:sp>
      <p:grpSp>
        <p:nvGrpSpPr>
          <p:cNvPr id="1155" name="Google Shape;1155;p109"/>
          <p:cNvGrpSpPr/>
          <p:nvPr/>
        </p:nvGrpSpPr>
        <p:grpSpPr>
          <a:xfrm>
            <a:off x="980054" y="2054148"/>
            <a:ext cx="1537346" cy="934850"/>
            <a:chOff x="2724985" y="2183671"/>
            <a:chExt cx="1537346" cy="934850"/>
          </a:xfrm>
        </p:grpSpPr>
        <p:pic>
          <p:nvPicPr>
            <p:cNvPr descr="Bank with solid fill" id="1156" name="Google Shape;1156;p109"/>
            <p:cNvPicPr preferRelativeResize="0"/>
            <p:nvPr/>
          </p:nvPicPr>
          <p:blipFill rotWithShape="1">
            <a:blip r:embed="rId4">
              <a:alphaModFix/>
            </a:blip>
            <a:srcRect b="0" l="0" r="0" t="0"/>
            <a:stretch/>
          </p:blipFill>
          <p:spPr>
            <a:xfrm>
              <a:off x="3244770" y="2183671"/>
              <a:ext cx="497775" cy="497775"/>
            </a:xfrm>
            <a:prstGeom prst="rect">
              <a:avLst/>
            </a:prstGeom>
            <a:noFill/>
            <a:ln>
              <a:noFill/>
            </a:ln>
          </p:spPr>
        </p:pic>
        <p:sp>
          <p:nvSpPr>
            <p:cNvPr id="1157" name="Google Shape;1157;p109"/>
            <p:cNvSpPr txBox="1"/>
            <p:nvPr/>
          </p:nvSpPr>
          <p:spPr>
            <a:xfrm>
              <a:off x="2724985" y="2656856"/>
              <a:ext cx="1537346"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 Settlement</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Entity </a:t>
              </a:r>
              <a:endParaRPr/>
            </a:p>
          </p:txBody>
        </p:sp>
      </p:grpSp>
      <p:cxnSp>
        <p:nvCxnSpPr>
          <p:cNvPr id="1158" name="Google Shape;1158;p109"/>
          <p:cNvCxnSpPr/>
          <p:nvPr/>
        </p:nvCxnSpPr>
        <p:spPr>
          <a:xfrm>
            <a:off x="5671606" y="2432558"/>
            <a:ext cx="471278" cy="0"/>
          </a:xfrm>
          <a:prstGeom prst="straightConnector1">
            <a:avLst/>
          </a:prstGeom>
          <a:noFill/>
          <a:ln cap="flat" cmpd="sng" w="9525">
            <a:solidFill>
              <a:schemeClr val="accent1"/>
            </a:solidFill>
            <a:prstDash val="solid"/>
            <a:miter lim="800000"/>
            <a:headEnd len="sm" w="sm" type="none"/>
            <a:tailEnd len="sm" w="sm" type="none"/>
          </a:ln>
        </p:spPr>
      </p:cxnSp>
      <p:cxnSp>
        <p:nvCxnSpPr>
          <p:cNvPr id="1159" name="Google Shape;1159;p109"/>
          <p:cNvCxnSpPr/>
          <p:nvPr/>
        </p:nvCxnSpPr>
        <p:spPr>
          <a:xfrm>
            <a:off x="2084456" y="2432558"/>
            <a:ext cx="703185" cy="0"/>
          </a:xfrm>
          <a:prstGeom prst="straightConnector1">
            <a:avLst/>
          </a:prstGeom>
          <a:noFill/>
          <a:ln cap="flat" cmpd="sng" w="9525">
            <a:solidFill>
              <a:schemeClr val="accent1"/>
            </a:solidFill>
            <a:prstDash val="solid"/>
            <a:miter lim="800000"/>
            <a:headEnd len="sm" w="sm" type="none"/>
            <a:tailEnd len="sm" w="sm" type="none"/>
          </a:ln>
        </p:spPr>
      </p:cxnSp>
      <p:sp>
        <p:nvSpPr>
          <p:cNvPr id="1160" name="Google Shape;1160;p109"/>
          <p:cNvSpPr txBox="1"/>
          <p:nvPr/>
        </p:nvSpPr>
        <p:spPr>
          <a:xfrm>
            <a:off x="143517" y="5506776"/>
            <a:ext cx="2086373" cy="1025788"/>
          </a:xfrm>
          <a:prstGeom prst="rect">
            <a:avLst/>
          </a:prstGeom>
          <a:noFill/>
          <a:ln>
            <a:noFill/>
          </a:ln>
        </p:spPr>
        <p:txBody>
          <a:bodyPr anchorCtr="0" anchor="t" bIns="0" lIns="0" spcFirstLastPara="1" rIns="0" wrap="square" tIns="0">
            <a:noAutofit/>
          </a:bodyPr>
          <a:lstStyle/>
          <a:p>
            <a:pPr indent="-122743" lvl="0" marL="122743" marR="0" rtl="0" algn="l">
              <a:spcBef>
                <a:spcPts val="0"/>
              </a:spcBef>
              <a:spcAft>
                <a:spcPts val="0"/>
              </a:spcAft>
              <a:buClr>
                <a:srgbClr val="000000"/>
              </a:buClr>
              <a:buSzPts val="1466"/>
              <a:buFont typeface="Arial"/>
              <a:buChar char="•"/>
            </a:pPr>
            <a:r>
              <a:rPr b="1" lang="en" sz="1466">
                <a:solidFill>
                  <a:srgbClr val="000000"/>
                </a:solidFill>
                <a:latin typeface="Calibri"/>
                <a:ea typeface="Calibri"/>
                <a:cs typeface="Calibri"/>
                <a:sym typeface="Calibri"/>
              </a:rPr>
              <a:t>The source country is connecting to the regional hub via a proxy.</a:t>
            </a:r>
            <a:endParaRPr/>
          </a:p>
        </p:txBody>
      </p:sp>
      <p:sp>
        <p:nvSpPr>
          <p:cNvPr id="1161" name="Google Shape;1161;p109"/>
          <p:cNvSpPr txBox="1"/>
          <p:nvPr/>
        </p:nvSpPr>
        <p:spPr>
          <a:xfrm>
            <a:off x="2321681" y="5506776"/>
            <a:ext cx="2138476" cy="1025788"/>
          </a:xfrm>
          <a:prstGeom prst="rect">
            <a:avLst/>
          </a:prstGeom>
          <a:noFill/>
          <a:ln>
            <a:noFill/>
          </a:ln>
        </p:spPr>
        <p:txBody>
          <a:bodyPr anchorCtr="0" anchor="t" bIns="0" lIns="0" spcFirstLastPara="1" rIns="0" wrap="square" tIns="0">
            <a:noAutofit/>
          </a:bodyPr>
          <a:lstStyle/>
          <a:p>
            <a:pPr indent="-122743" lvl="0" marL="122743" marR="0" rtl="0" algn="l">
              <a:spcBef>
                <a:spcPts val="0"/>
              </a:spcBef>
              <a:spcAft>
                <a:spcPts val="0"/>
              </a:spcAft>
              <a:buClr>
                <a:srgbClr val="000000"/>
              </a:buClr>
              <a:buSzPts val="1466"/>
              <a:buFont typeface="Arial"/>
              <a:buChar char="•"/>
            </a:pPr>
            <a:r>
              <a:rPr b="1" lang="en" sz="1466">
                <a:solidFill>
                  <a:srgbClr val="000000"/>
                </a:solidFill>
                <a:latin typeface="Calibri"/>
                <a:ea typeface="Calibri"/>
                <a:cs typeface="Calibri"/>
                <a:sym typeface="Calibri"/>
              </a:rPr>
              <a:t>Payments are settled using Central Bank money.</a:t>
            </a:r>
            <a:endParaRPr/>
          </a:p>
        </p:txBody>
      </p:sp>
      <p:sp>
        <p:nvSpPr>
          <p:cNvPr id="1162" name="Google Shape;1162;p109"/>
          <p:cNvSpPr txBox="1"/>
          <p:nvPr/>
        </p:nvSpPr>
        <p:spPr>
          <a:xfrm>
            <a:off x="4473795" y="5506776"/>
            <a:ext cx="2255706" cy="1025788"/>
          </a:xfrm>
          <a:prstGeom prst="rect">
            <a:avLst/>
          </a:prstGeom>
          <a:noFill/>
          <a:ln>
            <a:noFill/>
          </a:ln>
        </p:spPr>
        <p:txBody>
          <a:bodyPr anchorCtr="0" anchor="t" bIns="0" lIns="0" spcFirstLastPara="1" rIns="0" wrap="square" tIns="0">
            <a:noAutofit/>
          </a:bodyPr>
          <a:lstStyle/>
          <a:p>
            <a:pPr indent="-122743" lvl="0" marL="122743" marR="0" rtl="0" algn="l">
              <a:spcBef>
                <a:spcPts val="0"/>
              </a:spcBef>
              <a:spcAft>
                <a:spcPts val="0"/>
              </a:spcAft>
              <a:buClr>
                <a:srgbClr val="000000"/>
              </a:buClr>
              <a:buSzPts val="1466"/>
              <a:buFont typeface="Arial"/>
              <a:buChar char="•"/>
            </a:pPr>
            <a:r>
              <a:rPr b="1" lang="en" sz="1466">
                <a:solidFill>
                  <a:srgbClr val="000000"/>
                </a:solidFill>
                <a:latin typeface="Calibri"/>
                <a:ea typeface="Calibri"/>
                <a:cs typeface="Calibri"/>
                <a:sym typeface="Calibri"/>
              </a:rPr>
              <a:t>FX is managed at the regional hub to create competition.</a:t>
            </a:r>
            <a:endParaRPr/>
          </a:p>
        </p:txBody>
      </p:sp>
      <p:cxnSp>
        <p:nvCxnSpPr>
          <p:cNvPr id="1163" name="Google Shape;1163;p109"/>
          <p:cNvCxnSpPr/>
          <p:nvPr/>
        </p:nvCxnSpPr>
        <p:spPr>
          <a:xfrm>
            <a:off x="1833837" y="4390723"/>
            <a:ext cx="212664" cy="0"/>
          </a:xfrm>
          <a:prstGeom prst="straightConnector1">
            <a:avLst/>
          </a:prstGeom>
          <a:noFill/>
          <a:ln cap="flat" cmpd="sng" w="9525">
            <a:solidFill>
              <a:schemeClr val="accent1"/>
            </a:solidFill>
            <a:prstDash val="solid"/>
            <a:miter lim="800000"/>
            <a:headEnd len="sm" w="sm" type="none"/>
            <a:tailEnd len="sm" w="sm" type="none"/>
          </a:ln>
        </p:spPr>
      </p:cxnSp>
      <p:cxnSp>
        <p:nvCxnSpPr>
          <p:cNvPr id="1164" name="Google Shape;1164;p109"/>
          <p:cNvCxnSpPr/>
          <p:nvPr/>
        </p:nvCxnSpPr>
        <p:spPr>
          <a:xfrm flipH="1" rot="10800000">
            <a:off x="2619121" y="4187987"/>
            <a:ext cx="383950" cy="191975"/>
          </a:xfrm>
          <a:prstGeom prst="straightConnector1">
            <a:avLst/>
          </a:prstGeom>
          <a:noFill/>
          <a:ln cap="flat" cmpd="sng" w="9525">
            <a:solidFill>
              <a:schemeClr val="accent1"/>
            </a:solidFill>
            <a:prstDash val="solid"/>
            <a:miter lim="800000"/>
            <a:headEnd len="sm" w="sm" type="none"/>
            <a:tailEnd len="sm" w="sm" type="none"/>
          </a:ln>
        </p:spPr>
      </p:cxnSp>
      <p:sp>
        <p:nvSpPr>
          <p:cNvPr id="1165" name="Google Shape;1165;p109"/>
          <p:cNvSpPr txBox="1"/>
          <p:nvPr/>
        </p:nvSpPr>
        <p:spPr>
          <a:xfrm>
            <a:off x="1142531" y="4569847"/>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Source </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DFSP</a:t>
            </a:r>
            <a:endParaRPr/>
          </a:p>
        </p:txBody>
      </p:sp>
      <p:sp>
        <p:nvSpPr>
          <p:cNvPr id="1166" name="Google Shape;1166;p109"/>
          <p:cNvSpPr txBox="1"/>
          <p:nvPr/>
        </p:nvSpPr>
        <p:spPr>
          <a:xfrm>
            <a:off x="2792407" y="4349403"/>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grpSp>
        <p:nvGrpSpPr>
          <p:cNvPr id="1167" name="Google Shape;1167;p109"/>
          <p:cNvGrpSpPr/>
          <p:nvPr/>
        </p:nvGrpSpPr>
        <p:grpSpPr>
          <a:xfrm>
            <a:off x="5140823" y="3847986"/>
            <a:ext cx="479938" cy="479938"/>
            <a:chOff x="3653155" y="3887469"/>
            <a:chExt cx="360000" cy="360000"/>
          </a:xfrm>
        </p:grpSpPr>
        <p:pic>
          <p:nvPicPr>
            <p:cNvPr descr="Acquisition with solid fill" id="1168" name="Google Shape;1168;p109"/>
            <p:cNvPicPr preferRelativeResize="0"/>
            <p:nvPr/>
          </p:nvPicPr>
          <p:blipFill rotWithShape="1">
            <a:blip r:embed="rId6">
              <a:alphaModFix/>
            </a:blip>
            <a:srcRect b="0" l="0" r="0" t="0"/>
            <a:stretch/>
          </p:blipFill>
          <p:spPr>
            <a:xfrm>
              <a:off x="3653155" y="3887469"/>
              <a:ext cx="360000" cy="360000"/>
            </a:xfrm>
            <a:prstGeom prst="rect">
              <a:avLst/>
            </a:prstGeom>
            <a:noFill/>
            <a:ln>
              <a:noFill/>
            </a:ln>
          </p:spPr>
        </p:pic>
        <p:sp>
          <p:nvSpPr>
            <p:cNvPr id="1169" name="Google Shape;1169;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170" name="Google Shape;1170;p109"/>
          <p:cNvSpPr txBox="1"/>
          <p:nvPr/>
        </p:nvSpPr>
        <p:spPr>
          <a:xfrm>
            <a:off x="4867744" y="4362948"/>
            <a:ext cx="101515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Proxy</a:t>
            </a:r>
            <a:endParaRPr/>
          </a:p>
        </p:txBody>
      </p:sp>
      <p:cxnSp>
        <p:nvCxnSpPr>
          <p:cNvPr id="1171" name="Google Shape;1171;p109"/>
          <p:cNvCxnSpPr>
            <a:stCxn id="1153" idx="7"/>
          </p:cNvCxnSpPr>
          <p:nvPr/>
        </p:nvCxnSpPr>
        <p:spPr>
          <a:xfrm flipH="1" rot="10800000">
            <a:off x="3461006" y="3499830"/>
            <a:ext cx="235200" cy="428400"/>
          </a:xfrm>
          <a:prstGeom prst="straightConnector1">
            <a:avLst/>
          </a:prstGeom>
          <a:noFill/>
          <a:ln cap="flat" cmpd="sng" w="9525">
            <a:solidFill>
              <a:schemeClr val="accent1"/>
            </a:solidFill>
            <a:prstDash val="solid"/>
            <a:miter lim="800000"/>
            <a:headEnd len="sm" w="sm" type="none"/>
            <a:tailEnd len="sm" w="sm" type="none"/>
          </a:ln>
        </p:spPr>
      </p:cxnSp>
      <p:cxnSp>
        <p:nvCxnSpPr>
          <p:cNvPr id="1172" name="Google Shape;1172;p109"/>
          <p:cNvCxnSpPr/>
          <p:nvPr/>
        </p:nvCxnSpPr>
        <p:spPr>
          <a:xfrm rot="10800000">
            <a:off x="4990138" y="3526810"/>
            <a:ext cx="138920" cy="366855"/>
          </a:xfrm>
          <a:prstGeom prst="straightConnector1">
            <a:avLst/>
          </a:prstGeom>
          <a:noFill/>
          <a:ln cap="flat" cmpd="sng" w="9525">
            <a:solidFill>
              <a:schemeClr val="accent1"/>
            </a:solidFill>
            <a:prstDash val="solid"/>
            <a:miter lim="800000"/>
            <a:headEnd len="sm" w="sm" type="none"/>
            <a:tailEnd len="sm" w="sm" type="none"/>
          </a:ln>
        </p:spPr>
      </p:cxnSp>
      <p:grpSp>
        <p:nvGrpSpPr>
          <p:cNvPr id="1173" name="Google Shape;1173;p109"/>
          <p:cNvGrpSpPr/>
          <p:nvPr/>
        </p:nvGrpSpPr>
        <p:grpSpPr>
          <a:xfrm>
            <a:off x="6136112" y="4143134"/>
            <a:ext cx="479938" cy="479938"/>
            <a:chOff x="3653155" y="3887469"/>
            <a:chExt cx="360000" cy="360000"/>
          </a:xfrm>
        </p:grpSpPr>
        <p:pic>
          <p:nvPicPr>
            <p:cNvPr descr="Single gear with solid fill" id="1174" name="Google Shape;1174;p109"/>
            <p:cNvPicPr preferRelativeResize="0"/>
            <p:nvPr/>
          </p:nvPicPr>
          <p:blipFill rotWithShape="1">
            <a:blip r:embed="rId5">
              <a:alphaModFix/>
            </a:blip>
            <a:srcRect b="0" l="0" r="0" t="0"/>
            <a:stretch/>
          </p:blipFill>
          <p:spPr>
            <a:xfrm>
              <a:off x="3653155" y="3887469"/>
              <a:ext cx="360000" cy="360000"/>
            </a:xfrm>
            <a:prstGeom prst="rect">
              <a:avLst/>
            </a:prstGeom>
            <a:noFill/>
            <a:ln>
              <a:noFill/>
            </a:ln>
          </p:spPr>
        </p:pic>
        <p:sp>
          <p:nvSpPr>
            <p:cNvPr id="1175" name="Google Shape;1175;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176" name="Google Shape;1176;p109"/>
          <p:cNvSpPr txBox="1"/>
          <p:nvPr/>
        </p:nvSpPr>
        <p:spPr>
          <a:xfrm>
            <a:off x="1772491" y="4569847"/>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National IIPS</a:t>
            </a:r>
            <a:endParaRPr/>
          </a:p>
        </p:txBody>
      </p:sp>
      <p:sp>
        <p:nvSpPr>
          <p:cNvPr id="1177" name="Google Shape;1177;p109"/>
          <p:cNvSpPr txBox="1"/>
          <p:nvPr/>
        </p:nvSpPr>
        <p:spPr>
          <a:xfrm>
            <a:off x="5874496" y="4569847"/>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National</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IIPS</a:t>
            </a:r>
            <a:endParaRPr/>
          </a:p>
        </p:txBody>
      </p:sp>
      <p:pic>
        <p:nvPicPr>
          <p:cNvPr descr="Bank with solid fill" id="1178" name="Google Shape;1178;p109"/>
          <p:cNvPicPr preferRelativeResize="0"/>
          <p:nvPr/>
        </p:nvPicPr>
        <p:blipFill rotWithShape="1">
          <a:blip r:embed="rId4">
            <a:alphaModFix/>
          </a:blip>
          <a:srcRect b="0" l="0" r="0" t="0"/>
          <a:stretch/>
        </p:blipFill>
        <p:spPr>
          <a:xfrm>
            <a:off x="7056239" y="4125296"/>
            <a:ext cx="497775" cy="497775"/>
          </a:xfrm>
          <a:prstGeom prst="rect">
            <a:avLst/>
          </a:prstGeom>
          <a:noFill/>
          <a:ln>
            <a:noFill/>
          </a:ln>
        </p:spPr>
      </p:pic>
      <p:sp>
        <p:nvSpPr>
          <p:cNvPr id="1179" name="Google Shape;1179;p109"/>
          <p:cNvSpPr txBox="1"/>
          <p:nvPr/>
        </p:nvSpPr>
        <p:spPr>
          <a:xfrm>
            <a:off x="6819395" y="4569847"/>
            <a:ext cx="1015150"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Destination DFSP</a:t>
            </a:r>
            <a:endParaRPr/>
          </a:p>
        </p:txBody>
      </p:sp>
      <p:cxnSp>
        <p:nvCxnSpPr>
          <p:cNvPr id="1180" name="Google Shape;1180;p109"/>
          <p:cNvCxnSpPr/>
          <p:nvPr/>
        </p:nvCxnSpPr>
        <p:spPr>
          <a:xfrm>
            <a:off x="5671606" y="4187987"/>
            <a:ext cx="383950" cy="191975"/>
          </a:xfrm>
          <a:prstGeom prst="straightConnector1">
            <a:avLst/>
          </a:prstGeom>
          <a:noFill/>
          <a:ln cap="flat" cmpd="sng" w="9525">
            <a:solidFill>
              <a:schemeClr val="accent1"/>
            </a:solidFill>
            <a:prstDash val="solid"/>
            <a:miter lim="800000"/>
            <a:headEnd len="sm" w="sm" type="none"/>
            <a:tailEnd len="sm" w="sm" type="none"/>
          </a:ln>
        </p:spPr>
      </p:cxnSp>
      <p:cxnSp>
        <p:nvCxnSpPr>
          <p:cNvPr id="1181" name="Google Shape;1181;p109"/>
          <p:cNvCxnSpPr/>
          <p:nvPr/>
        </p:nvCxnSpPr>
        <p:spPr>
          <a:xfrm>
            <a:off x="6729799" y="4383103"/>
            <a:ext cx="212664" cy="0"/>
          </a:xfrm>
          <a:prstGeom prst="straightConnector1">
            <a:avLst/>
          </a:prstGeom>
          <a:noFill/>
          <a:ln cap="flat" cmpd="sng" w="9525">
            <a:solidFill>
              <a:schemeClr val="accent1"/>
            </a:solidFill>
            <a:prstDash val="solid"/>
            <a:miter lim="800000"/>
            <a:headEnd len="sm" w="sm" type="none"/>
            <a:tailEnd len="sm" w="sm" type="none"/>
          </a:ln>
        </p:spPr>
      </p:cxnSp>
      <p:cxnSp>
        <p:nvCxnSpPr>
          <p:cNvPr id="1182" name="Google Shape;1182;p109"/>
          <p:cNvCxnSpPr/>
          <p:nvPr/>
        </p:nvCxnSpPr>
        <p:spPr>
          <a:xfrm flipH="1" rot="10800000">
            <a:off x="7649338" y="4383103"/>
            <a:ext cx="335956" cy="2984"/>
          </a:xfrm>
          <a:prstGeom prst="straightConnector1">
            <a:avLst/>
          </a:prstGeom>
          <a:noFill/>
          <a:ln cap="flat" cmpd="sng" w="9525">
            <a:solidFill>
              <a:schemeClr val="accent1"/>
            </a:solidFill>
            <a:prstDash val="solid"/>
            <a:miter lim="800000"/>
            <a:headEnd len="sm" w="sm" type="none"/>
            <a:tailEnd len="sm" w="sm" type="none"/>
          </a:ln>
        </p:spPr>
      </p:cxnSp>
      <p:cxnSp>
        <p:nvCxnSpPr>
          <p:cNvPr id="1183" name="Google Shape;1183;p109"/>
          <p:cNvCxnSpPr/>
          <p:nvPr/>
        </p:nvCxnSpPr>
        <p:spPr>
          <a:xfrm flipH="1" rot="10800000">
            <a:off x="1042122" y="4383103"/>
            <a:ext cx="335956" cy="2984"/>
          </a:xfrm>
          <a:prstGeom prst="straightConnector1">
            <a:avLst/>
          </a:prstGeom>
          <a:noFill/>
          <a:ln cap="flat" cmpd="sng" w="9525">
            <a:solidFill>
              <a:schemeClr val="accent1"/>
            </a:solidFill>
            <a:prstDash val="solid"/>
            <a:miter lim="800000"/>
            <a:headEnd len="sm" w="sm" type="none"/>
            <a:tailEnd len="sm" w="sm" type="none"/>
          </a:ln>
        </p:spPr>
      </p:cxnSp>
      <p:sp>
        <p:nvSpPr>
          <p:cNvPr id="1184" name="Google Shape;1184;p109"/>
          <p:cNvSpPr txBox="1"/>
          <p:nvPr/>
        </p:nvSpPr>
        <p:spPr>
          <a:xfrm>
            <a:off x="8777111" y="3966210"/>
            <a:ext cx="3416996" cy="2903435"/>
          </a:xfrm>
          <a:prstGeom prst="rect">
            <a:avLst/>
          </a:prstGeom>
          <a:gradFill>
            <a:gsLst>
              <a:gs pos="0">
                <a:srgbClr val="1E3E77"/>
              </a:gs>
              <a:gs pos="50000">
                <a:srgbClr val="2F5CAB"/>
              </a:gs>
              <a:gs pos="100000">
                <a:srgbClr val="3A6FCE"/>
              </a:gs>
            </a:gsLst>
            <a:lin ang="10800000" scaled="0"/>
          </a:gradFill>
          <a:ln>
            <a:noFill/>
          </a:ln>
        </p:spPr>
        <p:txBody>
          <a:bodyPr anchorCtr="0" anchor="t" bIns="45700" lIns="47975" spcFirstLastPara="1" rIns="47975" wrap="square" tIns="45700">
            <a:noAutofit/>
          </a:bodyPr>
          <a:lstStyle/>
          <a:p>
            <a:pPr indent="0" lvl="0" marL="0" marR="0" rtl="0" algn="l">
              <a:spcBef>
                <a:spcPts val="0"/>
              </a:spcBef>
              <a:spcAft>
                <a:spcPts val="0"/>
              </a:spcAft>
              <a:buNone/>
            </a:pPr>
            <a:r>
              <a:rPr b="1" lang="en" sz="1600">
                <a:solidFill>
                  <a:srgbClr val="FFFFFF"/>
                </a:solidFill>
                <a:latin typeface="Calibri"/>
                <a:ea typeface="Calibri"/>
                <a:cs typeface="Calibri"/>
                <a:sym typeface="Calibri"/>
              </a:rPr>
              <a:t>Benefits of a hub implementation</a:t>
            </a:r>
            <a:endParaRPr/>
          </a:p>
          <a:p>
            <a:pPr indent="-342900" lvl="0" marL="342900" marR="0" rtl="0" algn="l">
              <a:spcBef>
                <a:spcPts val="800"/>
              </a:spcBef>
              <a:spcAft>
                <a:spcPts val="0"/>
              </a:spcAft>
              <a:buClr>
                <a:srgbClr val="FFFFFF"/>
              </a:buClr>
              <a:buSzPts val="1600"/>
              <a:buFont typeface="Calibri"/>
              <a:buAutoNum type="arabicPeriod"/>
            </a:pPr>
            <a:r>
              <a:rPr lang="en" sz="1600">
                <a:solidFill>
                  <a:srgbClr val="FFFFFF"/>
                </a:solidFill>
                <a:latin typeface="Calibri"/>
                <a:ea typeface="Calibri"/>
                <a:cs typeface="Calibri"/>
                <a:sym typeface="Calibri"/>
              </a:rPr>
              <a:t>Connection to the regional implementation needs to be establish once to reach the other participants</a:t>
            </a:r>
            <a:endParaRPr/>
          </a:p>
          <a:p>
            <a:pPr indent="-342900" lvl="0" marL="342900" marR="0" rtl="0" algn="l">
              <a:spcBef>
                <a:spcPts val="800"/>
              </a:spcBef>
              <a:spcAft>
                <a:spcPts val="0"/>
              </a:spcAft>
              <a:buClr>
                <a:srgbClr val="FFFFFF"/>
              </a:buClr>
              <a:buSzPts val="1600"/>
              <a:buFont typeface="Calibri"/>
              <a:buAutoNum type="arabicPeriod"/>
            </a:pPr>
            <a:r>
              <a:rPr lang="en" sz="1600">
                <a:solidFill>
                  <a:srgbClr val="FFFFFF"/>
                </a:solidFill>
                <a:latin typeface="Calibri"/>
                <a:ea typeface="Calibri"/>
                <a:cs typeface="Calibri"/>
                <a:sym typeface="Calibri"/>
              </a:rPr>
              <a:t>Payments can settle in Central Bank money, the safest form of money</a:t>
            </a:r>
            <a:endParaRPr/>
          </a:p>
          <a:p>
            <a:pPr indent="-342900" lvl="0" marL="342900" marR="0" rtl="0" algn="l">
              <a:spcBef>
                <a:spcPts val="800"/>
              </a:spcBef>
              <a:spcAft>
                <a:spcPts val="0"/>
              </a:spcAft>
              <a:buClr>
                <a:srgbClr val="FFFFFF"/>
              </a:buClr>
              <a:buSzPts val="1600"/>
              <a:buFont typeface="Calibri"/>
              <a:buAutoNum type="arabicPeriod"/>
            </a:pPr>
            <a:r>
              <a:rPr lang="en" sz="1600">
                <a:solidFill>
                  <a:srgbClr val="FFFFFF"/>
                </a:solidFill>
                <a:latin typeface="Calibri"/>
                <a:ea typeface="Calibri"/>
                <a:cs typeface="Calibri"/>
                <a:sym typeface="Calibri"/>
              </a:rPr>
              <a:t>All corridors can be covered, as opposed to those of only commercially viable</a:t>
            </a:r>
            <a:endParaRPr/>
          </a:p>
        </p:txBody>
      </p:sp>
      <p:sp>
        <p:nvSpPr>
          <p:cNvPr id="1185" name="Google Shape;1185;p109"/>
          <p:cNvSpPr txBox="1"/>
          <p:nvPr/>
        </p:nvSpPr>
        <p:spPr>
          <a:xfrm>
            <a:off x="7953386" y="4705942"/>
            <a:ext cx="8364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Payee</a:t>
            </a:r>
            <a:endParaRPr/>
          </a:p>
        </p:txBody>
      </p:sp>
      <p:sp>
        <p:nvSpPr>
          <p:cNvPr id="1186" name="Google Shape;1186;p109"/>
          <p:cNvSpPr txBox="1"/>
          <p:nvPr/>
        </p:nvSpPr>
        <p:spPr>
          <a:xfrm>
            <a:off x="78420" y="4721440"/>
            <a:ext cx="836431"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200">
                <a:solidFill>
                  <a:srgbClr val="000000"/>
                </a:solidFill>
                <a:latin typeface="Roboto"/>
                <a:ea typeface="Roboto"/>
                <a:cs typeface="Roboto"/>
                <a:sym typeface="Roboto"/>
              </a:rPr>
              <a:t>Payer</a:t>
            </a:r>
            <a:endParaRPr/>
          </a:p>
        </p:txBody>
      </p:sp>
      <p:sp>
        <p:nvSpPr>
          <p:cNvPr id="1187" name="Google Shape;1187;p109"/>
          <p:cNvSpPr txBox="1"/>
          <p:nvPr/>
        </p:nvSpPr>
        <p:spPr>
          <a:xfrm>
            <a:off x="6638935" y="5506776"/>
            <a:ext cx="2255706" cy="1251463"/>
          </a:xfrm>
          <a:prstGeom prst="rect">
            <a:avLst/>
          </a:prstGeom>
          <a:noFill/>
          <a:ln>
            <a:noFill/>
          </a:ln>
        </p:spPr>
        <p:txBody>
          <a:bodyPr anchorCtr="0" anchor="t" bIns="0" lIns="0" spcFirstLastPara="1" rIns="0" wrap="square" tIns="0">
            <a:noAutofit/>
          </a:bodyPr>
          <a:lstStyle/>
          <a:p>
            <a:pPr indent="-122530" lvl="0" marL="122530" marR="0" rtl="0" algn="l">
              <a:spcBef>
                <a:spcPts val="0"/>
              </a:spcBef>
              <a:spcAft>
                <a:spcPts val="0"/>
              </a:spcAft>
              <a:buClr>
                <a:srgbClr val="000000"/>
              </a:buClr>
              <a:buSzPts val="1450"/>
              <a:buFont typeface="Arial"/>
              <a:buChar char="•"/>
            </a:pPr>
            <a:r>
              <a:rPr b="1" lang="en" sz="1450">
                <a:solidFill>
                  <a:srgbClr val="000000"/>
                </a:solidFill>
                <a:latin typeface="Calibri"/>
                <a:ea typeface="Calibri"/>
                <a:cs typeface="Calibri"/>
                <a:sym typeface="Calibri"/>
              </a:rPr>
              <a:t>The planned Fraud Management system connects to the regional hub, with visibility of the trends to national jurisdictions.</a:t>
            </a:r>
            <a:endParaRPr b="1" sz="1450">
              <a:solidFill>
                <a:srgbClr val="000000"/>
              </a:solidFill>
              <a:latin typeface="Calibri"/>
              <a:ea typeface="Calibri"/>
              <a:cs typeface="Calibri"/>
              <a:sym typeface="Calibri"/>
            </a:endParaRPr>
          </a:p>
        </p:txBody>
      </p:sp>
      <p:sp>
        <p:nvSpPr>
          <p:cNvPr id="1188" name="Google Shape;1188;p109"/>
          <p:cNvSpPr/>
          <p:nvPr/>
        </p:nvSpPr>
        <p:spPr>
          <a:xfrm>
            <a:off x="2613176" y="1325254"/>
            <a:ext cx="3283685" cy="3336172"/>
          </a:xfrm>
          <a:prstGeom prst="roundRect">
            <a:avLst>
              <a:gd fmla="val 16667" name="adj"/>
            </a:avLst>
          </a:prstGeom>
          <a:noFill/>
          <a:ln cap="flat" cmpd="sng" w="28575">
            <a:solidFill>
              <a:schemeClr val="accent1"/>
            </a:solidFill>
            <a:prstDash val="dash"/>
            <a:miter lim="800000"/>
            <a:headEnd len="sm" w="sm" type="none"/>
            <a:tailEnd len="sm" w="sm" type="none"/>
          </a:ln>
        </p:spPr>
        <p:txBody>
          <a:bodyPr anchorCtr="0" anchor="t" bIns="45700" lIns="36000" spcFirstLastPara="1" rIns="36000" wrap="square" tIns="0">
            <a:noAutofit/>
          </a:bodyPr>
          <a:lstStyle/>
          <a:p>
            <a:pPr indent="0" lvl="0" marL="0" marR="0" rtl="0" algn="ctr">
              <a:spcBef>
                <a:spcPts val="0"/>
              </a:spcBef>
              <a:spcAft>
                <a:spcPts val="0"/>
              </a:spcAft>
              <a:buNone/>
            </a:pPr>
            <a:r>
              <a:rPr b="1" lang="en" sz="1800">
                <a:solidFill>
                  <a:schemeClr val="dk1"/>
                </a:solidFill>
                <a:latin typeface="Calibri"/>
                <a:ea typeface="Calibri"/>
                <a:cs typeface="Calibri"/>
                <a:sym typeface="Calibri"/>
              </a:rPr>
              <a:t>DRPP administrative Boundary</a:t>
            </a:r>
            <a:endParaRPr/>
          </a:p>
        </p:txBody>
      </p:sp>
      <p:grpSp>
        <p:nvGrpSpPr>
          <p:cNvPr id="1189" name="Google Shape;1189;p109"/>
          <p:cNvGrpSpPr/>
          <p:nvPr/>
        </p:nvGrpSpPr>
        <p:grpSpPr>
          <a:xfrm>
            <a:off x="2866418" y="1820281"/>
            <a:ext cx="2752688" cy="1650045"/>
            <a:chOff x="2866418" y="1820281"/>
            <a:chExt cx="2752688" cy="1650045"/>
          </a:xfrm>
        </p:grpSpPr>
        <p:sp>
          <p:nvSpPr>
            <p:cNvPr id="1190" name="Google Shape;1190;p109"/>
            <p:cNvSpPr/>
            <p:nvPr/>
          </p:nvSpPr>
          <p:spPr>
            <a:xfrm>
              <a:off x="2960146" y="1820281"/>
              <a:ext cx="2658960" cy="1650045"/>
            </a:xfrm>
            <a:prstGeom prst="roundRect">
              <a:avLst>
                <a:gd fmla="val 16667" name="adj"/>
              </a:avLst>
            </a:prstGeom>
            <a:solidFill>
              <a:schemeClr val="lt1"/>
            </a:solidFill>
            <a:ln cap="flat" cmpd="sng" w="12700">
              <a:solidFill>
                <a:srgbClr val="1C305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1" sz="1466">
                <a:solidFill>
                  <a:srgbClr val="000000"/>
                </a:solidFill>
                <a:latin typeface="Roboto"/>
                <a:ea typeface="Roboto"/>
                <a:cs typeface="Roboto"/>
                <a:sym typeface="Roboto"/>
              </a:endParaRPr>
            </a:p>
          </p:txBody>
        </p:sp>
        <p:sp>
          <p:nvSpPr>
            <p:cNvPr id="1191" name="Google Shape;1191;p109"/>
            <p:cNvSpPr txBox="1"/>
            <p:nvPr/>
          </p:nvSpPr>
          <p:spPr>
            <a:xfrm>
              <a:off x="2866418" y="2892147"/>
              <a:ext cx="10912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 sz="1200">
                  <a:solidFill>
                    <a:srgbClr val="000000"/>
                  </a:solidFill>
                  <a:latin typeface="Roboto"/>
                  <a:ea typeface="Roboto"/>
                  <a:cs typeface="Roboto"/>
                  <a:sym typeface="Roboto"/>
                </a:rPr>
                <a:t>FRMS /</a:t>
              </a:r>
              <a:endParaRPr/>
            </a:p>
            <a:p>
              <a:pPr indent="0" lvl="0" marL="0" marR="0" rtl="0" algn="ctr">
                <a:spcBef>
                  <a:spcPts val="0"/>
                </a:spcBef>
                <a:spcAft>
                  <a:spcPts val="0"/>
                </a:spcAft>
                <a:buNone/>
              </a:pPr>
              <a:r>
                <a:rPr lang="en" sz="1200">
                  <a:solidFill>
                    <a:srgbClr val="000000"/>
                  </a:solidFill>
                  <a:latin typeface="Roboto"/>
                  <a:ea typeface="Roboto"/>
                  <a:cs typeface="Roboto"/>
                  <a:sym typeface="Roboto"/>
                </a:rPr>
                <a:t>eCommerce</a:t>
              </a:r>
              <a:endParaRPr/>
            </a:p>
          </p:txBody>
        </p:sp>
        <p:grpSp>
          <p:nvGrpSpPr>
            <p:cNvPr id="1192" name="Google Shape;1192;p109"/>
            <p:cNvGrpSpPr/>
            <p:nvPr/>
          </p:nvGrpSpPr>
          <p:grpSpPr>
            <a:xfrm>
              <a:off x="4782874" y="2804858"/>
              <a:ext cx="563139" cy="529623"/>
              <a:chOff x="3186065" y="2533888"/>
              <a:chExt cx="422409" cy="397269"/>
            </a:xfrm>
          </p:grpSpPr>
          <p:grpSp>
            <p:nvGrpSpPr>
              <p:cNvPr id="1193" name="Google Shape;1193;p109"/>
              <p:cNvGrpSpPr/>
              <p:nvPr/>
            </p:nvGrpSpPr>
            <p:grpSpPr>
              <a:xfrm>
                <a:off x="3186065" y="2533888"/>
                <a:ext cx="360000" cy="360000"/>
                <a:chOff x="3653155" y="3887469"/>
                <a:chExt cx="360000" cy="360000"/>
              </a:xfrm>
            </p:grpSpPr>
            <p:pic>
              <p:nvPicPr>
                <p:cNvPr descr="Single gear with solid fill" id="1194" name="Google Shape;1194;p109"/>
                <p:cNvPicPr preferRelativeResize="0"/>
                <p:nvPr/>
              </p:nvPicPr>
              <p:blipFill rotWithShape="1">
                <a:blip r:embed="rId5">
                  <a:alphaModFix/>
                </a:blip>
                <a:srcRect b="0" l="0" r="0" t="0"/>
                <a:stretch/>
              </p:blipFill>
              <p:spPr>
                <a:xfrm>
                  <a:off x="3653155" y="3887469"/>
                  <a:ext cx="360000" cy="360000"/>
                </a:xfrm>
                <a:prstGeom prst="rect">
                  <a:avLst/>
                </a:prstGeom>
                <a:noFill/>
                <a:ln>
                  <a:noFill/>
                </a:ln>
              </p:spPr>
            </p:pic>
            <p:sp>
              <p:nvSpPr>
                <p:cNvPr id="1195" name="Google Shape;1195;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196" name="Google Shape;1196;p109"/>
              <p:cNvSpPr/>
              <p:nvPr/>
            </p:nvSpPr>
            <p:spPr>
              <a:xfrm>
                <a:off x="3392474" y="2715157"/>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Roboto"/>
                  <a:ea typeface="Roboto"/>
                  <a:cs typeface="Roboto"/>
                  <a:sym typeface="Roboto"/>
                </a:endParaRPr>
              </a:p>
            </p:txBody>
          </p:sp>
          <p:pic>
            <p:nvPicPr>
              <p:cNvPr descr="Magnifying glass with solid fill" id="1197" name="Google Shape;1197;p109"/>
              <p:cNvPicPr preferRelativeResize="0"/>
              <p:nvPr/>
            </p:nvPicPr>
            <p:blipFill rotWithShape="1">
              <a:blip r:embed="rId7">
                <a:alphaModFix/>
              </a:blip>
              <a:srcRect b="0" l="0" r="0" t="0"/>
              <a:stretch/>
            </p:blipFill>
            <p:spPr>
              <a:xfrm>
                <a:off x="3452537" y="2776622"/>
                <a:ext cx="108000" cy="108000"/>
              </a:xfrm>
              <a:prstGeom prst="rect">
                <a:avLst/>
              </a:prstGeom>
              <a:noFill/>
              <a:ln>
                <a:noFill/>
              </a:ln>
            </p:spPr>
          </p:pic>
        </p:grpSp>
        <p:cxnSp>
          <p:nvCxnSpPr>
            <p:cNvPr id="1198" name="Google Shape;1198;p109"/>
            <p:cNvCxnSpPr/>
            <p:nvPr/>
          </p:nvCxnSpPr>
          <p:spPr>
            <a:xfrm>
              <a:off x="4228209" y="2726860"/>
              <a:ext cx="92580" cy="88307"/>
            </a:xfrm>
            <a:prstGeom prst="straightConnector1">
              <a:avLst/>
            </a:prstGeom>
            <a:noFill/>
            <a:ln cap="flat" cmpd="sng" w="9525">
              <a:solidFill>
                <a:schemeClr val="accent1"/>
              </a:solidFill>
              <a:prstDash val="solid"/>
              <a:miter lim="800000"/>
              <a:headEnd len="sm" w="sm" type="none"/>
              <a:tailEnd len="sm" w="sm" type="none"/>
            </a:ln>
          </p:spPr>
        </p:cxnSp>
        <p:grpSp>
          <p:nvGrpSpPr>
            <p:cNvPr id="1199" name="Google Shape;1199;p109"/>
            <p:cNvGrpSpPr/>
            <p:nvPr/>
          </p:nvGrpSpPr>
          <p:grpSpPr>
            <a:xfrm>
              <a:off x="3461007" y="1870645"/>
              <a:ext cx="871326" cy="856215"/>
              <a:chOff x="3653157" y="3887469"/>
              <a:chExt cx="360000" cy="360000"/>
            </a:xfrm>
          </p:grpSpPr>
          <p:pic>
            <p:nvPicPr>
              <p:cNvPr descr="Single gear with solid fill" id="1200" name="Google Shape;1200;p109"/>
              <p:cNvPicPr preferRelativeResize="0"/>
              <p:nvPr/>
            </p:nvPicPr>
            <p:blipFill rotWithShape="1">
              <a:blip r:embed="rId5">
                <a:alphaModFix/>
              </a:blip>
              <a:srcRect b="0" l="0" r="0" t="0"/>
              <a:stretch/>
            </p:blipFill>
            <p:spPr>
              <a:xfrm>
                <a:off x="3653157" y="3887469"/>
                <a:ext cx="360000" cy="360000"/>
              </a:xfrm>
              <a:prstGeom prst="rect">
                <a:avLst/>
              </a:prstGeom>
              <a:noFill/>
              <a:ln>
                <a:noFill/>
              </a:ln>
            </p:spPr>
          </p:pic>
          <p:sp>
            <p:nvSpPr>
              <p:cNvPr id="1201" name="Google Shape;1201;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202" name="Google Shape;1202;p109"/>
            <p:cNvSpPr txBox="1"/>
            <p:nvPr/>
          </p:nvSpPr>
          <p:spPr>
            <a:xfrm>
              <a:off x="4228209" y="2042332"/>
              <a:ext cx="1091204"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1200">
                  <a:solidFill>
                    <a:srgbClr val="000000"/>
                  </a:solidFill>
                  <a:latin typeface="Roboto"/>
                  <a:ea typeface="Roboto"/>
                  <a:cs typeface="Roboto"/>
                  <a:sym typeface="Roboto"/>
                </a:rPr>
                <a:t>Regional</a:t>
              </a:r>
              <a:endParaRPr/>
            </a:p>
            <a:p>
              <a:pPr indent="0" lvl="0" marL="0" marR="0" rtl="0" algn="ctr">
                <a:spcBef>
                  <a:spcPts val="0"/>
                </a:spcBef>
                <a:spcAft>
                  <a:spcPts val="0"/>
                </a:spcAft>
                <a:buNone/>
              </a:pPr>
              <a:r>
                <a:rPr b="1" lang="en" sz="1200">
                  <a:solidFill>
                    <a:srgbClr val="000000"/>
                  </a:solidFill>
                  <a:latin typeface="Roboto"/>
                  <a:ea typeface="Roboto"/>
                  <a:cs typeface="Roboto"/>
                  <a:sym typeface="Roboto"/>
                </a:rPr>
                <a:t>IIPS</a:t>
              </a:r>
              <a:endParaRPr/>
            </a:p>
          </p:txBody>
        </p:sp>
        <p:grpSp>
          <p:nvGrpSpPr>
            <p:cNvPr id="1203" name="Google Shape;1203;p109"/>
            <p:cNvGrpSpPr/>
            <p:nvPr/>
          </p:nvGrpSpPr>
          <p:grpSpPr>
            <a:xfrm>
              <a:off x="4162599" y="2866928"/>
              <a:ext cx="563139" cy="529623"/>
              <a:chOff x="3186065" y="2533888"/>
              <a:chExt cx="422409" cy="397269"/>
            </a:xfrm>
          </p:grpSpPr>
          <p:grpSp>
            <p:nvGrpSpPr>
              <p:cNvPr id="1204" name="Google Shape;1204;p109"/>
              <p:cNvGrpSpPr/>
              <p:nvPr/>
            </p:nvGrpSpPr>
            <p:grpSpPr>
              <a:xfrm>
                <a:off x="3186065" y="2533888"/>
                <a:ext cx="360000" cy="360000"/>
                <a:chOff x="3653155" y="3887469"/>
                <a:chExt cx="360000" cy="360000"/>
              </a:xfrm>
            </p:grpSpPr>
            <p:pic>
              <p:nvPicPr>
                <p:cNvPr descr="Single gear with solid fill" id="1205" name="Google Shape;1205;p109"/>
                <p:cNvPicPr preferRelativeResize="0"/>
                <p:nvPr/>
              </p:nvPicPr>
              <p:blipFill rotWithShape="1">
                <a:blip r:embed="rId5">
                  <a:alphaModFix/>
                </a:blip>
                <a:srcRect b="0" l="0" r="0" t="0"/>
                <a:stretch/>
              </p:blipFill>
              <p:spPr>
                <a:xfrm>
                  <a:off x="3653155" y="3887469"/>
                  <a:ext cx="360000" cy="360000"/>
                </a:xfrm>
                <a:prstGeom prst="rect">
                  <a:avLst/>
                </a:prstGeom>
                <a:noFill/>
                <a:ln>
                  <a:noFill/>
                </a:ln>
              </p:spPr>
            </p:pic>
            <p:sp>
              <p:nvSpPr>
                <p:cNvPr id="1206" name="Google Shape;1206;p109"/>
                <p:cNvSpPr/>
                <p:nvPr/>
              </p:nvSpPr>
              <p:spPr>
                <a:xfrm>
                  <a:off x="3658235" y="3897629"/>
                  <a:ext cx="341630" cy="341630"/>
                </a:xfrm>
                <a:prstGeom prst="ellipse">
                  <a:avLst/>
                </a:prstGeom>
                <a:no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rgbClr val="FFFFFF"/>
                    </a:solidFill>
                    <a:latin typeface="Roboto"/>
                    <a:ea typeface="Roboto"/>
                    <a:cs typeface="Roboto"/>
                    <a:sym typeface="Roboto"/>
                  </a:endParaRPr>
                </a:p>
              </p:txBody>
            </p:sp>
          </p:grpSp>
          <p:sp>
            <p:nvSpPr>
              <p:cNvPr id="1207" name="Google Shape;1207;p109"/>
              <p:cNvSpPr/>
              <p:nvPr/>
            </p:nvSpPr>
            <p:spPr>
              <a:xfrm>
                <a:off x="3392474" y="2715157"/>
                <a:ext cx="216000" cy="216000"/>
              </a:xfrm>
              <a:prstGeom prst="ellipse">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400">
                  <a:solidFill>
                    <a:srgbClr val="000000"/>
                  </a:solidFill>
                  <a:latin typeface="Roboto"/>
                  <a:ea typeface="Roboto"/>
                  <a:cs typeface="Roboto"/>
                  <a:sym typeface="Roboto"/>
                </a:endParaRPr>
              </a:p>
            </p:txBody>
          </p:sp>
          <p:pic>
            <p:nvPicPr>
              <p:cNvPr descr="Magnifying glass with solid fill" id="1208" name="Google Shape;1208;p109"/>
              <p:cNvPicPr preferRelativeResize="0"/>
              <p:nvPr/>
            </p:nvPicPr>
            <p:blipFill rotWithShape="1">
              <a:blip r:embed="rId7">
                <a:alphaModFix/>
              </a:blip>
              <a:srcRect b="0" l="0" r="0" t="0"/>
              <a:stretch/>
            </p:blipFill>
            <p:spPr>
              <a:xfrm>
                <a:off x="3452537" y="2776622"/>
                <a:ext cx="108000" cy="108000"/>
              </a:xfrm>
              <a:prstGeom prst="rect">
                <a:avLst/>
              </a:prstGeom>
              <a:noFill/>
              <a:ln>
                <a:noFill/>
              </a:ln>
            </p:spPr>
          </p:pic>
        </p:grpSp>
        <p:cxnSp>
          <p:nvCxnSpPr>
            <p:cNvPr id="1209" name="Google Shape;1209;p109"/>
            <p:cNvCxnSpPr/>
            <p:nvPr/>
          </p:nvCxnSpPr>
          <p:spPr>
            <a:xfrm>
              <a:off x="4380609" y="2569876"/>
              <a:ext cx="448273" cy="281158"/>
            </a:xfrm>
            <a:prstGeom prst="straightConnector1">
              <a:avLst/>
            </a:prstGeom>
            <a:noFill/>
            <a:ln cap="flat" cmpd="sng" w="9525">
              <a:solidFill>
                <a:schemeClr val="accent1"/>
              </a:solidFill>
              <a:prstDash val="solid"/>
              <a:miter lim="800000"/>
              <a:headEnd len="sm" w="sm" type="none"/>
              <a:tailEnd len="sm" w="sm" type="none"/>
            </a:ln>
          </p:spPr>
        </p:cxnSp>
      </p:grpSp>
      <p:pic>
        <p:nvPicPr>
          <p:cNvPr id="1210" name="Google Shape;1210;p109"/>
          <p:cNvPicPr preferRelativeResize="0"/>
          <p:nvPr/>
        </p:nvPicPr>
        <p:blipFill rotWithShape="1">
          <a:blip r:embed="rId8">
            <a:alphaModFix/>
          </a:blip>
          <a:srcRect b="0" l="0" r="0" t="0"/>
          <a:stretch/>
        </p:blipFill>
        <p:spPr>
          <a:xfrm>
            <a:off x="8908615" y="1226375"/>
            <a:ext cx="3017908" cy="27144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0"/>
          <p:cNvSpPr txBox="1"/>
          <p:nvPr/>
        </p:nvSpPr>
        <p:spPr>
          <a:xfrm>
            <a:off x="1714600" y="291050"/>
            <a:ext cx="8680500" cy="535531"/>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None/>
            </a:pPr>
            <a:r>
              <a:rPr b="1" lang="en" sz="3200">
                <a:solidFill>
                  <a:schemeClr val="lt1"/>
                </a:solidFill>
                <a:latin typeface="Gill Sans"/>
                <a:ea typeface="Gill Sans"/>
                <a:cs typeface="Gill Sans"/>
                <a:sym typeface="Gill Sans"/>
              </a:rPr>
              <a:t>Realising DRPP</a:t>
            </a:r>
            <a:endParaRPr/>
          </a:p>
        </p:txBody>
      </p:sp>
      <p:grpSp>
        <p:nvGrpSpPr>
          <p:cNvPr id="1217" name="Google Shape;1217;p110"/>
          <p:cNvGrpSpPr/>
          <p:nvPr/>
        </p:nvGrpSpPr>
        <p:grpSpPr>
          <a:xfrm>
            <a:off x="118780" y="6012570"/>
            <a:ext cx="11938029" cy="769144"/>
            <a:chOff x="165805" y="92797"/>
            <a:chExt cx="11938029" cy="769144"/>
          </a:xfrm>
        </p:grpSpPr>
        <p:pic>
          <p:nvPicPr>
            <p:cNvPr id="1218" name="Google Shape;1218;p110"/>
            <p:cNvPicPr preferRelativeResize="0"/>
            <p:nvPr/>
          </p:nvPicPr>
          <p:blipFill rotWithShape="1">
            <a:blip r:embed="rId3">
              <a:alphaModFix/>
            </a:blip>
            <a:srcRect b="16014" l="0" r="0" t="5727"/>
            <a:stretch/>
          </p:blipFill>
          <p:spPr>
            <a:xfrm>
              <a:off x="165805" y="138517"/>
              <a:ext cx="1280223" cy="708269"/>
            </a:xfrm>
            <a:prstGeom prst="rect">
              <a:avLst/>
            </a:prstGeom>
            <a:noFill/>
            <a:ln>
              <a:noFill/>
            </a:ln>
          </p:spPr>
        </p:pic>
        <p:pic>
          <p:nvPicPr>
            <p:cNvPr id="1219" name="Google Shape;1219;p110"/>
            <p:cNvPicPr preferRelativeResize="0"/>
            <p:nvPr/>
          </p:nvPicPr>
          <p:blipFill rotWithShape="1">
            <a:blip r:embed="rId4">
              <a:alphaModFix/>
            </a:blip>
            <a:srcRect b="0" l="0" r="0" t="0"/>
            <a:stretch/>
          </p:blipFill>
          <p:spPr>
            <a:xfrm>
              <a:off x="11331831" y="92797"/>
              <a:ext cx="772003" cy="769144"/>
            </a:xfrm>
            <a:prstGeom prst="rect">
              <a:avLst/>
            </a:prstGeom>
            <a:noFill/>
            <a:ln>
              <a:noFill/>
            </a:ln>
          </p:spPr>
        </p:pic>
      </p:grpSp>
      <p:grpSp>
        <p:nvGrpSpPr>
          <p:cNvPr id="1220" name="Google Shape;1220;p110"/>
          <p:cNvGrpSpPr/>
          <p:nvPr/>
        </p:nvGrpSpPr>
        <p:grpSpPr>
          <a:xfrm>
            <a:off x="101599" y="1363354"/>
            <a:ext cx="12065000" cy="4857150"/>
            <a:chOff x="0" y="80654"/>
            <a:chExt cx="12065000" cy="4857150"/>
          </a:xfrm>
        </p:grpSpPr>
        <p:sp>
          <p:nvSpPr>
            <p:cNvPr id="1221" name="Google Shape;1221;p110"/>
            <p:cNvSpPr/>
            <p:nvPr/>
          </p:nvSpPr>
          <p:spPr>
            <a:xfrm>
              <a:off x="3284361" y="80654"/>
              <a:ext cx="8780639" cy="1301973"/>
            </a:xfrm>
            <a:prstGeom prst="rightArrow">
              <a:avLst>
                <a:gd fmla="val 75000" name="adj1"/>
                <a:gd fmla="val 50000" name="adj2"/>
              </a:avLst>
            </a:prstGeom>
            <a:solidFill>
              <a:srgbClr val="CFDEEF">
                <a:alpha val="89803"/>
              </a:srgbClr>
            </a:solidFill>
            <a:ln cap="flat" cmpd="sng" w="12700">
              <a:solidFill>
                <a:srgbClr val="CFDEE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10"/>
            <p:cNvSpPr txBox="1"/>
            <p:nvPr/>
          </p:nvSpPr>
          <p:spPr>
            <a:xfrm>
              <a:off x="3284361" y="243401"/>
              <a:ext cx="8292399" cy="976479"/>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Central Banks and Regulators </a:t>
              </a:r>
              <a:endParaRPr/>
            </a:p>
            <a:p>
              <a:pPr indent="-171450" lvl="1" marL="171450" marR="0" rtl="0" algn="l">
                <a:lnSpc>
                  <a:spcPct val="90000"/>
                </a:lnSpc>
                <a:spcBef>
                  <a:spcPts val="24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Merchant and Financial Service Associations</a:t>
              </a:r>
              <a:endParaRPr/>
            </a:p>
            <a:p>
              <a:pPr indent="-171450" lvl="1" marL="171450" marR="0" rtl="0" algn="l">
                <a:lnSpc>
                  <a:spcPct val="90000"/>
                </a:lnSpc>
                <a:spcBef>
                  <a:spcPts val="240"/>
                </a:spcBef>
                <a:spcAft>
                  <a:spcPts val="0"/>
                </a:spcAft>
                <a:buClr>
                  <a:schemeClr val="dk1"/>
                </a:buClr>
                <a:buSzPts val="1600"/>
                <a:buFont typeface="Calibri"/>
                <a:buNone/>
              </a:pPr>
              <a:r>
                <a:rPr b="1" i="0" lang="en" sz="1600" u="none" cap="none" strike="noStrike">
                  <a:solidFill>
                    <a:schemeClr val="dk1"/>
                  </a:solidFill>
                  <a:latin typeface="Calibri"/>
                  <a:ea typeface="Calibri"/>
                  <a:cs typeface="Calibri"/>
                  <a:sym typeface="Calibri"/>
                </a:rPr>
                <a:t>     🡪 Scheme Governance</a:t>
              </a:r>
              <a:endParaRPr b="1" i="0" sz="1600" u="none" cap="none" strike="noStrike">
                <a:solidFill>
                  <a:schemeClr val="dk1"/>
                </a:solidFill>
                <a:latin typeface="Calibri"/>
                <a:ea typeface="Calibri"/>
                <a:cs typeface="Calibri"/>
                <a:sym typeface="Calibri"/>
              </a:endParaRPr>
            </a:p>
          </p:txBody>
        </p:sp>
        <p:sp>
          <p:nvSpPr>
            <p:cNvPr id="1223" name="Google Shape;1223;p110"/>
            <p:cNvSpPr/>
            <p:nvPr/>
          </p:nvSpPr>
          <p:spPr>
            <a:xfrm>
              <a:off x="34" y="214239"/>
              <a:ext cx="3282298" cy="825664"/>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10"/>
            <p:cNvSpPr txBox="1"/>
            <p:nvPr/>
          </p:nvSpPr>
          <p:spPr>
            <a:xfrm>
              <a:off x="40340" y="254545"/>
              <a:ext cx="3201686" cy="74505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lang="en" sz="2400">
                  <a:solidFill>
                    <a:schemeClr val="lt1"/>
                  </a:solidFill>
                  <a:latin typeface="Calibri"/>
                  <a:ea typeface="Calibri"/>
                  <a:cs typeface="Calibri"/>
                  <a:sym typeface="Calibri"/>
                </a:rPr>
                <a:t>Jurisdictional Stakeholders</a:t>
              </a:r>
              <a:endParaRPr/>
            </a:p>
          </p:txBody>
        </p:sp>
        <p:sp>
          <p:nvSpPr>
            <p:cNvPr id="1225" name="Google Shape;1225;p110"/>
            <p:cNvSpPr/>
            <p:nvPr/>
          </p:nvSpPr>
          <p:spPr>
            <a:xfrm>
              <a:off x="3250749" y="1162580"/>
              <a:ext cx="8810731" cy="1328179"/>
            </a:xfrm>
            <a:prstGeom prst="rightArrow">
              <a:avLst>
                <a:gd fmla="val 75000" name="adj1"/>
                <a:gd fmla="val 50000" name="adj2"/>
              </a:avLst>
            </a:prstGeom>
            <a:solidFill>
              <a:srgbClr val="CDEAE8">
                <a:alpha val="89803"/>
              </a:srgbClr>
            </a:solidFill>
            <a:ln cap="flat" cmpd="sng" w="12700">
              <a:solidFill>
                <a:srgbClr val="CDE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10"/>
            <p:cNvSpPr txBox="1"/>
            <p:nvPr/>
          </p:nvSpPr>
          <p:spPr>
            <a:xfrm>
              <a:off x="3250749" y="1328602"/>
              <a:ext cx="8312664" cy="996135"/>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Industry and regulatory representation to capture market advisory information into governance and operational models </a:t>
              </a:r>
              <a:endParaRPr/>
            </a:p>
            <a:p>
              <a:pPr indent="-171450" lvl="1" marL="171450" marR="0" rtl="0" algn="l">
                <a:lnSpc>
                  <a:spcPct val="90000"/>
                </a:lnSpc>
                <a:spcBef>
                  <a:spcPts val="24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Regulatory, Technical and Standards and Commercial Working Groups</a:t>
              </a:r>
              <a:endParaRPr/>
            </a:p>
            <a:p>
              <a:pPr indent="-171450" lvl="2" marL="342900" marR="0" rtl="0" algn="l">
                <a:lnSpc>
                  <a:spcPct val="90000"/>
                </a:lnSpc>
                <a:spcBef>
                  <a:spcPts val="240"/>
                </a:spcBef>
                <a:spcAft>
                  <a:spcPts val="0"/>
                </a:spcAft>
                <a:buClr>
                  <a:schemeClr val="dk1"/>
                </a:buClr>
                <a:buSzPts val="1600"/>
                <a:buFont typeface="Calibri"/>
                <a:buNone/>
              </a:pPr>
              <a:r>
                <a:rPr b="1" i="0" lang="en" sz="1600" u="none" cap="none" strike="noStrike">
                  <a:solidFill>
                    <a:schemeClr val="dk1"/>
                  </a:solidFill>
                  <a:latin typeface="Calibri"/>
                  <a:ea typeface="Calibri"/>
                  <a:cs typeface="Calibri"/>
                  <a:sym typeface="Calibri"/>
                </a:rPr>
                <a:t>🡪 Governance and Operating Rules</a:t>
              </a:r>
              <a:endParaRPr b="1" i="0" sz="1600" u="none" cap="none" strike="noStrike">
                <a:solidFill>
                  <a:schemeClr val="dk1"/>
                </a:solidFill>
                <a:latin typeface="Calibri"/>
                <a:ea typeface="Calibri"/>
                <a:cs typeface="Calibri"/>
                <a:sym typeface="Calibri"/>
              </a:endParaRPr>
            </a:p>
          </p:txBody>
        </p:sp>
        <p:sp>
          <p:nvSpPr>
            <p:cNvPr id="1227" name="Google Shape;1227;p110"/>
            <p:cNvSpPr/>
            <p:nvPr/>
          </p:nvSpPr>
          <p:spPr>
            <a:xfrm>
              <a:off x="3566" y="1428510"/>
              <a:ext cx="3243777" cy="825664"/>
            </a:xfrm>
            <a:prstGeom prst="roundRect">
              <a:avLst>
                <a:gd fmla="val 16667" name="adj"/>
              </a:avLst>
            </a:prstGeom>
            <a:solidFill>
              <a:srgbClr val="50C9B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10"/>
            <p:cNvSpPr txBox="1"/>
            <p:nvPr/>
          </p:nvSpPr>
          <p:spPr>
            <a:xfrm>
              <a:off x="43872" y="1468816"/>
              <a:ext cx="3163165" cy="74505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lang="en" sz="2400">
                  <a:solidFill>
                    <a:schemeClr val="lt1"/>
                  </a:solidFill>
                  <a:latin typeface="Calibri"/>
                  <a:ea typeface="Calibri"/>
                  <a:cs typeface="Calibri"/>
                  <a:sym typeface="Calibri"/>
                </a:rPr>
                <a:t>Working Groups</a:t>
              </a:r>
              <a:endParaRPr/>
            </a:p>
          </p:txBody>
        </p:sp>
        <p:sp>
          <p:nvSpPr>
            <p:cNvPr id="1229" name="Google Shape;1229;p110"/>
            <p:cNvSpPr/>
            <p:nvPr/>
          </p:nvSpPr>
          <p:spPr>
            <a:xfrm>
              <a:off x="3221289" y="2497968"/>
              <a:ext cx="8843711" cy="1320501"/>
            </a:xfrm>
            <a:prstGeom prst="rightArrow">
              <a:avLst>
                <a:gd fmla="val 75000" name="adj1"/>
                <a:gd fmla="val 50000" name="adj2"/>
              </a:avLst>
            </a:prstGeom>
            <a:solidFill>
              <a:srgbClr val="CCE6D4">
                <a:alpha val="89803"/>
              </a:srgbClr>
            </a:solidFill>
            <a:ln cap="flat" cmpd="sng" w="12700">
              <a:solidFill>
                <a:srgbClr val="CCE6D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10"/>
            <p:cNvSpPr txBox="1"/>
            <p:nvPr/>
          </p:nvSpPr>
          <p:spPr>
            <a:xfrm>
              <a:off x="3221289" y="2663031"/>
              <a:ext cx="8348523" cy="990375"/>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Staging Platform is in Place</a:t>
              </a:r>
              <a:endParaRPr/>
            </a:p>
            <a:p>
              <a:pPr indent="-171450" lvl="1" marL="171450" marR="0" rtl="0" algn="l">
                <a:lnSpc>
                  <a:spcPct val="90000"/>
                </a:lnSpc>
                <a:spcBef>
                  <a:spcPts val="24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Pre-approval “fake-money on real-rails” in preparation for regulatory approval</a:t>
              </a:r>
              <a:endParaRPr/>
            </a:p>
            <a:p>
              <a:pPr indent="-171450" lvl="1" marL="171450" marR="0" rtl="0" algn="l">
                <a:lnSpc>
                  <a:spcPct val="90000"/>
                </a:lnSpc>
                <a:spcBef>
                  <a:spcPts val="24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Establishing Soft Launch Capability </a:t>
              </a:r>
              <a:endParaRPr/>
            </a:p>
          </p:txBody>
        </p:sp>
        <p:sp>
          <p:nvSpPr>
            <p:cNvPr id="1231" name="Google Shape;1231;p110"/>
            <p:cNvSpPr/>
            <p:nvPr/>
          </p:nvSpPr>
          <p:spPr>
            <a:xfrm>
              <a:off x="21" y="2707439"/>
              <a:ext cx="3204902" cy="825664"/>
            </a:xfrm>
            <a:prstGeom prst="roundRect">
              <a:avLst>
                <a:gd fmla="val 16667" name="adj"/>
              </a:avLst>
            </a:prstGeom>
            <a:solidFill>
              <a:srgbClr val="48BD6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10"/>
            <p:cNvSpPr txBox="1"/>
            <p:nvPr/>
          </p:nvSpPr>
          <p:spPr>
            <a:xfrm>
              <a:off x="40327" y="2747745"/>
              <a:ext cx="3124290" cy="74505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lang="en" sz="2400">
                  <a:solidFill>
                    <a:schemeClr val="lt1"/>
                  </a:solidFill>
                  <a:latin typeface="Calibri"/>
                  <a:ea typeface="Calibri"/>
                  <a:cs typeface="Calibri"/>
                  <a:sym typeface="Calibri"/>
                </a:rPr>
                <a:t>Scheme Management</a:t>
              </a:r>
              <a:endParaRPr/>
            </a:p>
          </p:txBody>
        </p:sp>
        <p:sp>
          <p:nvSpPr>
            <p:cNvPr id="1233" name="Google Shape;1233;p110"/>
            <p:cNvSpPr/>
            <p:nvPr/>
          </p:nvSpPr>
          <p:spPr>
            <a:xfrm>
              <a:off x="3232296" y="3855351"/>
              <a:ext cx="8829920" cy="1082453"/>
            </a:xfrm>
            <a:prstGeom prst="rightArrow">
              <a:avLst>
                <a:gd fmla="val 75000" name="adj1"/>
                <a:gd fmla="val 50000" name="adj2"/>
              </a:avLst>
            </a:prstGeom>
            <a:solidFill>
              <a:srgbClr val="D3E1CC">
                <a:alpha val="89803"/>
              </a:srgbClr>
            </a:solidFill>
            <a:ln cap="flat" cmpd="sng" w="12700">
              <a:solidFill>
                <a:srgbClr val="D3E1C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10"/>
            <p:cNvSpPr txBox="1"/>
            <p:nvPr/>
          </p:nvSpPr>
          <p:spPr>
            <a:xfrm>
              <a:off x="3232296" y="3990658"/>
              <a:ext cx="8424000" cy="811839"/>
            </a:xfrm>
            <a:prstGeom prst="rect">
              <a:avLst/>
            </a:prstGeom>
            <a:noFill/>
            <a:ln>
              <a:noFill/>
            </a:ln>
          </p:spPr>
          <p:txBody>
            <a:bodyPr anchorCtr="0" anchor="t" bIns="10150" lIns="10150" spcFirstLastPara="1" rIns="10150" wrap="square" tIns="10150">
              <a:noAutofit/>
            </a:bodyPr>
            <a:lstStyle/>
            <a:p>
              <a:pPr indent="-171450" lvl="1" marL="171450" marR="0" rtl="0" algn="l">
                <a:lnSpc>
                  <a:spcPct val="90000"/>
                </a:lnSpc>
                <a:spcBef>
                  <a:spcPts val="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National Switch/DFSP Participation Training for IIPS compliance</a:t>
              </a:r>
              <a:endParaRPr/>
            </a:p>
            <a:p>
              <a:pPr indent="-171450" lvl="1" marL="171450" marR="0" rtl="0" algn="l">
                <a:lnSpc>
                  <a:spcPct val="90000"/>
                </a:lnSpc>
                <a:spcBef>
                  <a:spcPts val="240"/>
                </a:spcBef>
                <a:spcAft>
                  <a:spcPts val="0"/>
                </a:spcAft>
                <a:buClr>
                  <a:schemeClr val="dk1"/>
                </a:buClr>
                <a:buSzPts val="1600"/>
                <a:buFont typeface="Calibri"/>
                <a:buChar char="•"/>
              </a:pPr>
              <a:r>
                <a:rPr b="1" i="0" lang="en" sz="1600" u="none" cap="none" strike="noStrike">
                  <a:solidFill>
                    <a:schemeClr val="dk1"/>
                  </a:solidFill>
                  <a:latin typeface="Calibri"/>
                  <a:ea typeface="Calibri"/>
                  <a:cs typeface="Calibri"/>
                  <a:sym typeface="Calibri"/>
                </a:rPr>
                <a:t>Sponsored “early adopters” participation to  help develop the operating procedures</a:t>
              </a:r>
              <a:endParaRPr/>
            </a:p>
          </p:txBody>
        </p:sp>
        <p:sp>
          <p:nvSpPr>
            <p:cNvPr id="1235" name="Google Shape;1235;p110"/>
            <p:cNvSpPr/>
            <p:nvPr/>
          </p:nvSpPr>
          <p:spPr>
            <a:xfrm>
              <a:off x="0" y="3976084"/>
              <a:ext cx="3224065" cy="825664"/>
            </a:xfrm>
            <a:prstGeom prst="roundRect">
              <a:avLst>
                <a:gd fmla="val 16667" name="adj"/>
              </a:avLst>
            </a:prstGeom>
            <a:solidFill>
              <a:srgbClr val="6FAB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10"/>
            <p:cNvSpPr txBox="1"/>
            <p:nvPr/>
          </p:nvSpPr>
          <p:spPr>
            <a:xfrm>
              <a:off x="40306" y="4016390"/>
              <a:ext cx="3143453" cy="745052"/>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Calibri"/>
                <a:buNone/>
              </a:pPr>
              <a:r>
                <a:rPr b="1" lang="en" sz="2400">
                  <a:solidFill>
                    <a:schemeClr val="lt1"/>
                  </a:solidFill>
                  <a:latin typeface="Calibri"/>
                  <a:ea typeface="Calibri"/>
                  <a:cs typeface="Calibri"/>
                  <a:sym typeface="Calibri"/>
                </a:rPr>
                <a:t>Participant Engagement</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